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6859575" cx="12190400"/>
  <p:notesSz cx="6858000" cy="9144000"/>
  <p:embeddedFontLst>
    <p:embeddedFont>
      <p:font typeface="Roboto"/>
      <p:regular r:id="rId43"/>
      <p:bold r:id="rId44"/>
      <p:italic r:id="rId45"/>
      <p:boldItalic r:id="rId46"/>
    </p:embeddedFont>
    <p:embeddedFont>
      <p:font typeface="Pacifico"/>
      <p:regular r:id="rId47"/>
    </p:embeddedFont>
    <p:embeddedFont>
      <p:font typeface="Nanum Gothic"/>
      <p:regular r:id="rId48"/>
      <p:bold r:id="rId49"/>
    </p:embeddedFont>
    <p:embeddedFont>
      <p:font typeface="NanumGothic ExtraBold"/>
      <p:bold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51" roundtripDataSignature="AMtx7mjOmzIGMwTQvHYHvqHUvAIyLLBU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NanumGothic-regular.fntdata"/><Relationship Id="rId47" Type="http://schemas.openxmlformats.org/officeDocument/2006/relationships/font" Target="fonts/Pacifico-regular.fntdata"/><Relationship Id="rId49" Type="http://schemas.openxmlformats.org/officeDocument/2006/relationships/font" Target="fonts/NanumGothic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customschemas.google.com/relationships/presentationmetadata" Target="metadata"/><Relationship Id="rId50" Type="http://schemas.openxmlformats.org/officeDocument/2006/relationships/font" Target="fonts/NanumGothicExtraBo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20edd6914_0_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e20edd6914_0_74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20edd6914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e20edd6914_0_78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20edd6914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e20edd6914_0_79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20edd6914_0_8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e20edd6914_0_82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e202baafb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e202baafb3_0_3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20edd691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e20edd6914_0_5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5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e202baafb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e202baafb3_0_4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e20edd6914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e20edd6914_0_35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e20edd6914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e20edd6914_0_40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e20edd691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ge20edd6914_0_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e20edd6914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e20edd6914_0_36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e20edd6914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e20edd6914_0_37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e20edd6914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e20edd6914_0_41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e20edd6914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e20edd6914_0_38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e20edd6914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e20edd6914_0_38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e20edd6914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e20edd6914_0_42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e202baafb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e202baafb3_0_9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e20edd6914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e20edd6914_0_49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e20edd6914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D5D5D5"/>
              </a:solidFill>
              <a:highlight>
                <a:srgbClr val="383838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0" name="Google Shape;410;ge20edd6914_0_51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e20edd6914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Nanum Gothic"/>
                <a:ea typeface="Nanum Gothic"/>
                <a:cs typeface="Nanum Gothic"/>
                <a:sym typeface="Nanum Gothic"/>
              </a:rPr>
              <a:t>-kt가 득점은 많이 하지만 불펜 및 마무리 투수의 뎁스가 얇아서 막판에 많은 실점을 하는 것은 아닐까 하는 추측을 할 수 있음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e20edd6914_0_54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20edd6914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e20edd6914_0_13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e202baafb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e202baafb3_0_62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e20edd6914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e20edd6914_0_620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e20edd6914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e20edd6914_0_61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e20edd6914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e20edd6914_0_19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e20edd6914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e20edd6914_0_197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e20edd691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e20edd6914_0_203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e20edd6914_0_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e20edd6914_0_844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6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20edd691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e20edd6914_0_81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20edd691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e20edd6914_0_65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20edd6914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e20edd6914_0_176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3:notes"/>
          <p:cNvSpPr/>
          <p:nvPr>
            <p:ph idx="2" type="sldImg"/>
          </p:nvPr>
        </p:nvSpPr>
        <p:spPr>
          <a:xfrm>
            <a:off x="382588" y="685800"/>
            <a:ext cx="60928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e20edd6914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e20edd6914_0_668:notes"/>
          <p:cNvSpPr/>
          <p:nvPr>
            <p:ph idx="2" type="sldImg"/>
          </p:nvPr>
        </p:nvSpPr>
        <p:spPr>
          <a:xfrm>
            <a:off x="382588" y="685800"/>
            <a:ext cx="6092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0400" cy="685958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8"/>
          <p:cNvSpPr txBox="1"/>
          <p:nvPr>
            <p:ph idx="10" type="dt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8"/>
          <p:cNvSpPr txBox="1"/>
          <p:nvPr>
            <p:ph idx="11" type="ftr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"/>
          <p:cNvSpPr txBox="1"/>
          <p:nvPr>
            <p:ph idx="12" type="sldNum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8"/>
          <p:cNvSpPr txBox="1"/>
          <p:nvPr>
            <p:ph idx="1" type="subTitle"/>
          </p:nvPr>
        </p:nvSpPr>
        <p:spPr>
          <a:xfrm>
            <a:off x="2638822" y="4466889"/>
            <a:ext cx="9053729" cy="547081"/>
          </a:xfrm>
          <a:prstGeom prst="rect">
            <a:avLst/>
          </a:prstGeom>
          <a:noFill/>
          <a:ln>
            <a:noFill/>
          </a:ln>
        </p:spPr>
        <p:txBody>
          <a:bodyPr anchorCtr="0" anchor="t" bIns="49775" lIns="99550" spcFirstLastPara="1" rIns="99550" wrap="square" tIns="497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Gulimche"/>
              <a:buNone/>
              <a:defRPr sz="1200">
                <a:solidFill>
                  <a:srgbClr val="9CA73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1" name="Google Shape;21;p8"/>
          <p:cNvSpPr txBox="1"/>
          <p:nvPr>
            <p:ph type="ctrTitle"/>
          </p:nvPr>
        </p:nvSpPr>
        <p:spPr>
          <a:xfrm>
            <a:off x="2638822" y="3501802"/>
            <a:ext cx="9145016" cy="1008112"/>
          </a:xfrm>
          <a:prstGeom prst="rect">
            <a:avLst/>
          </a:prstGeom>
          <a:noFill/>
          <a:ln>
            <a:noFill/>
          </a:ln>
        </p:spPr>
        <p:txBody>
          <a:bodyPr anchorCtr="0" anchor="t" bIns="49775" lIns="99550" spcFirstLastPara="1" rIns="99550" wrap="square" tIns="497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800"/>
              <a:buFont typeface="Gulimche"/>
              <a:buNone/>
              <a:defRPr sz="5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" y="1240"/>
            <a:ext cx="12190400" cy="68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9"/>
          <p:cNvSpPr txBox="1"/>
          <p:nvPr>
            <p:ph idx="10" type="dt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"/>
          <p:cNvSpPr txBox="1"/>
          <p:nvPr>
            <p:ph idx="11" type="ftr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9"/>
          <p:cNvSpPr txBox="1"/>
          <p:nvPr>
            <p:ph idx="12" type="sldNum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>
  <p:cSld name="구역 머리글">
    <p:bg>
      <p:bgPr>
        <a:solidFill>
          <a:schemeClr val="lt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" y="1240"/>
            <a:ext cx="12190400" cy="68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10"/>
          <p:cNvSpPr txBox="1"/>
          <p:nvPr>
            <p:ph idx="10" type="dt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0"/>
          <p:cNvSpPr txBox="1"/>
          <p:nvPr>
            <p:ph idx="11" type="ftr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0"/>
          <p:cNvSpPr txBox="1"/>
          <p:nvPr>
            <p:ph idx="12" type="sldNum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사용자 지정 레이아웃">
  <p:cSld name="사용자 지정 레이아웃">
    <p:bg>
      <p:bgPr>
        <a:solidFill>
          <a:schemeClr val="lt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" y="1240"/>
            <a:ext cx="12190400" cy="68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11"/>
          <p:cNvSpPr txBox="1"/>
          <p:nvPr>
            <p:ph idx="1" type="body"/>
          </p:nvPr>
        </p:nvSpPr>
        <p:spPr>
          <a:xfrm>
            <a:off x="609521" y="1485579"/>
            <a:ext cx="10971372" cy="4824535"/>
          </a:xfrm>
          <a:prstGeom prst="rect">
            <a:avLst/>
          </a:prstGeom>
          <a:noFill/>
          <a:ln>
            <a:noFill/>
          </a:ln>
        </p:spPr>
        <p:txBody>
          <a:bodyPr anchorCtr="0" anchor="t" bIns="49775" lIns="99550" spcFirstLastPara="1" rIns="99550" wrap="square" tIns="49775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0C0C0C"/>
              </a:buClr>
              <a:buSzPts val="2000"/>
              <a:buNone/>
              <a:defRPr i="1" sz="20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500"/>
              <a:buNone/>
              <a:defRPr sz="2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500"/>
              <a:buNone/>
              <a:defRPr sz="2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500"/>
              <a:buNone/>
              <a:defRPr sz="2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500"/>
              <a:buNone/>
              <a:defRPr sz="2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type="title"/>
          </p:nvPr>
        </p:nvSpPr>
        <p:spPr>
          <a:xfrm>
            <a:off x="609520" y="189434"/>
            <a:ext cx="10971373" cy="7987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b="1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1"/>
          <p:cNvSpPr txBox="1"/>
          <p:nvPr>
            <p:ph idx="10" type="dt"/>
          </p:nvPr>
        </p:nvSpPr>
        <p:spPr>
          <a:xfrm>
            <a:off x="609521" y="6502342"/>
            <a:ext cx="2844430" cy="2206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1"/>
          <p:cNvSpPr txBox="1"/>
          <p:nvPr>
            <p:ph idx="11" type="ftr"/>
          </p:nvPr>
        </p:nvSpPr>
        <p:spPr>
          <a:xfrm>
            <a:off x="4165059" y="6502342"/>
            <a:ext cx="3860297" cy="2206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2" type="sldNum"/>
          </p:nvPr>
        </p:nvSpPr>
        <p:spPr>
          <a:xfrm>
            <a:off x="8736463" y="6502342"/>
            <a:ext cx="2844430" cy="2206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Autofit/>
          </a:bodyPr>
          <a:lstStyle>
            <a:lvl1pPr indent="0" lvl="0" mar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>
  <p:cSld name="제목 및 내용">
    <p:bg>
      <p:bgPr>
        <a:solidFill>
          <a:schemeClr val="lt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" y="1240"/>
            <a:ext cx="12190400" cy="68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12"/>
          <p:cNvSpPr txBox="1"/>
          <p:nvPr>
            <p:ph idx="10" type="dt"/>
          </p:nvPr>
        </p:nvSpPr>
        <p:spPr>
          <a:xfrm>
            <a:off x="609521" y="6502342"/>
            <a:ext cx="2844430" cy="2206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idx="11" type="ftr"/>
          </p:nvPr>
        </p:nvSpPr>
        <p:spPr>
          <a:xfrm>
            <a:off x="4165059" y="6502342"/>
            <a:ext cx="3860297" cy="2206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2"/>
          <p:cNvSpPr txBox="1"/>
          <p:nvPr>
            <p:ph idx="12" type="sldNum"/>
          </p:nvPr>
        </p:nvSpPr>
        <p:spPr>
          <a:xfrm>
            <a:off x="8736463" y="6502342"/>
            <a:ext cx="2844430" cy="2206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Autofit/>
          </a:bodyPr>
          <a:lstStyle>
            <a:lvl1pPr indent="0" lvl="0" mar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Google Shape;44;p12"/>
          <p:cNvSpPr txBox="1"/>
          <p:nvPr>
            <p:ph type="title"/>
          </p:nvPr>
        </p:nvSpPr>
        <p:spPr>
          <a:xfrm>
            <a:off x="609521" y="189434"/>
            <a:ext cx="10971372" cy="7987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77832F"/>
              </a:buClr>
              <a:buSzPts val="4000"/>
              <a:buFont typeface="Calibri"/>
              <a:buNone/>
              <a:defRPr b="1" sz="4000">
                <a:solidFill>
                  <a:srgbClr val="77832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2"/>
          <p:cNvSpPr txBox="1"/>
          <p:nvPr>
            <p:ph idx="1" type="body"/>
          </p:nvPr>
        </p:nvSpPr>
        <p:spPr>
          <a:xfrm>
            <a:off x="609521" y="1485578"/>
            <a:ext cx="10971372" cy="4824535"/>
          </a:xfrm>
          <a:prstGeom prst="rect">
            <a:avLst/>
          </a:prstGeom>
          <a:noFill/>
          <a:ln>
            <a:noFill/>
          </a:ln>
        </p:spPr>
        <p:txBody>
          <a:bodyPr anchorCtr="0" anchor="t" bIns="49775" lIns="99550" spcFirstLastPara="1" rIns="99550" wrap="square" tIns="49775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0C0C0C"/>
              </a:buClr>
              <a:buSzPts val="2000"/>
              <a:buNone/>
              <a:defRPr i="1" sz="20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500"/>
              <a:buNone/>
              <a:defRPr sz="2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500"/>
              <a:buNone/>
              <a:defRPr sz="2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500"/>
              <a:buNone/>
              <a:defRPr sz="2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500"/>
              <a:buNone/>
              <a:defRPr sz="2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사용자 지정 레이아웃">
  <p:cSld name="1_사용자 지정 레이아웃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" y="1240"/>
            <a:ext cx="12190400" cy="68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3"/>
          <p:cNvSpPr txBox="1"/>
          <p:nvPr>
            <p:ph idx="10" type="dt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11" type="ftr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idx="12" type="sldNum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Autofit/>
          </a:bodyPr>
          <a:lstStyle>
            <a:lvl1pPr indent="0" lvl="0" mar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3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" name="Google Shape;51;p13"/>
          <p:cNvSpPr txBox="1"/>
          <p:nvPr>
            <p:ph type="ctrTitle"/>
          </p:nvPr>
        </p:nvSpPr>
        <p:spPr>
          <a:xfrm>
            <a:off x="1774726" y="3141762"/>
            <a:ext cx="5040560" cy="1224136"/>
          </a:xfrm>
          <a:prstGeom prst="rect">
            <a:avLst/>
          </a:prstGeom>
          <a:noFill/>
          <a:ln>
            <a:noFill/>
          </a:ln>
        </p:spPr>
        <p:txBody>
          <a:bodyPr anchorCtr="0" anchor="t" bIns="49775" lIns="99550" spcFirstLastPara="1" rIns="99550" wrap="square" tIns="497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200"/>
              <a:buFont typeface="Gulimche"/>
              <a:buNone/>
              <a:defRPr sz="7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/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Malgun Gothic"/>
              <a:buNone/>
              <a:defRPr b="0" i="0" sz="38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7"/>
          <p:cNvSpPr txBox="1"/>
          <p:nvPr>
            <p:ph idx="1" type="body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  <a:noFill/>
          <a:ln>
            <a:noFill/>
          </a:ln>
        </p:spPr>
        <p:txBody>
          <a:bodyPr anchorCtr="0" anchor="t" bIns="49775" lIns="99550" spcFirstLastPara="1" rIns="99550" wrap="square" tIns="49775">
            <a:normAutofit/>
          </a:bodyPr>
          <a:lstStyle>
            <a:lvl1pPr indent="-400050" lvl="0" marL="4572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68300" lvl="5" marL="27432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68300" lvl="6" marL="3200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68300" lvl="7" marL="36576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8300" lvl="8" marL="41148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7"/>
          <p:cNvSpPr txBox="1"/>
          <p:nvPr>
            <p:ph idx="10" type="dt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7"/>
          <p:cNvSpPr txBox="1"/>
          <p:nvPr>
            <p:ph idx="11" type="ftr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7"/>
          <p:cNvSpPr txBox="1"/>
          <p:nvPr>
            <p:ph idx="12" type="sldNum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3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8.png"/><Relationship Id="rId5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28.png"/><Relationship Id="rId5" Type="http://schemas.openxmlformats.org/officeDocument/2006/relationships/image" Target="../media/image22.png"/><Relationship Id="rId6" Type="http://schemas.openxmlformats.org/officeDocument/2006/relationships/image" Target="../media/image20.png"/><Relationship Id="rId7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Relationship Id="rId6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26.png"/><Relationship Id="rId5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33.png"/><Relationship Id="rId5" Type="http://schemas.openxmlformats.org/officeDocument/2006/relationships/image" Target="../media/image28.png"/><Relationship Id="rId6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36.png"/><Relationship Id="rId5" Type="http://schemas.openxmlformats.org/officeDocument/2006/relationships/image" Target="../media/image28.png"/><Relationship Id="rId6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43.png"/><Relationship Id="rId5" Type="http://schemas.openxmlformats.org/officeDocument/2006/relationships/image" Target="../media/image28.png"/><Relationship Id="rId6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45.png"/><Relationship Id="rId5" Type="http://schemas.openxmlformats.org/officeDocument/2006/relationships/image" Target="../media/image28.png"/><Relationship Id="rId6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37.png"/><Relationship Id="rId5" Type="http://schemas.openxmlformats.org/officeDocument/2006/relationships/image" Target="../media/image28.png"/><Relationship Id="rId6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Relationship Id="rId4" Type="http://schemas.openxmlformats.org/officeDocument/2006/relationships/image" Target="../media/image50.png"/><Relationship Id="rId5" Type="http://schemas.openxmlformats.org/officeDocument/2006/relationships/image" Target="../media/image28.png"/><Relationship Id="rId6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Relationship Id="rId4" Type="http://schemas.openxmlformats.org/officeDocument/2006/relationships/image" Target="../media/image53.png"/><Relationship Id="rId5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Relationship Id="rId4" Type="http://schemas.openxmlformats.org/officeDocument/2006/relationships/image" Target="../media/image28.png"/><Relationship Id="rId5" Type="http://schemas.openxmlformats.org/officeDocument/2006/relationships/image" Target="../media/image47.png"/><Relationship Id="rId6" Type="http://schemas.openxmlformats.org/officeDocument/2006/relationships/image" Target="../media/image22.png"/><Relationship Id="rId7" Type="http://schemas.openxmlformats.org/officeDocument/2006/relationships/image" Target="../media/image4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Relationship Id="rId4" Type="http://schemas.openxmlformats.org/officeDocument/2006/relationships/image" Target="../media/image28.png"/><Relationship Id="rId5" Type="http://schemas.openxmlformats.org/officeDocument/2006/relationships/image" Target="../media/image22.png"/><Relationship Id="rId6" Type="http://schemas.openxmlformats.org/officeDocument/2006/relationships/image" Target="../media/image39.png"/><Relationship Id="rId7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6.png"/><Relationship Id="rId7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Relationship Id="rId4" Type="http://schemas.openxmlformats.org/officeDocument/2006/relationships/image" Target="../media/image54.png"/><Relationship Id="rId5" Type="http://schemas.openxmlformats.org/officeDocument/2006/relationships/image" Target="../media/image28.png"/><Relationship Id="rId6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Relationship Id="rId5" Type="http://schemas.openxmlformats.org/officeDocument/2006/relationships/image" Target="../media/image49.png"/><Relationship Id="rId6" Type="http://schemas.openxmlformats.org/officeDocument/2006/relationships/image" Target="../media/image42.png"/><Relationship Id="rId7" Type="http://schemas.openxmlformats.org/officeDocument/2006/relationships/image" Target="../media/image51.png"/><Relationship Id="rId8" Type="http://schemas.openxmlformats.org/officeDocument/2006/relationships/image" Target="../media/image4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Relationship Id="rId4" Type="http://schemas.openxmlformats.org/officeDocument/2006/relationships/image" Target="../media/image53.png"/><Relationship Id="rId5" Type="http://schemas.openxmlformats.org/officeDocument/2006/relationships/image" Target="../media/image41.png"/><Relationship Id="rId6" Type="http://schemas.openxmlformats.org/officeDocument/2006/relationships/image" Target="../media/image31.png"/><Relationship Id="rId7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png"/><Relationship Id="rId4" Type="http://schemas.openxmlformats.org/officeDocument/2006/relationships/image" Target="../media/image28.png"/><Relationship Id="rId5" Type="http://schemas.openxmlformats.org/officeDocument/2006/relationships/image" Target="../media/image5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21.png"/><Relationship Id="rId6" Type="http://schemas.openxmlformats.org/officeDocument/2006/relationships/image" Target="../media/image29.png"/><Relationship Id="rId7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40.png"/><Relationship Id="rId6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 txBox="1"/>
          <p:nvPr>
            <p:ph idx="1" type="subTitle"/>
          </p:nvPr>
        </p:nvSpPr>
        <p:spPr>
          <a:xfrm>
            <a:off x="2638822" y="4466889"/>
            <a:ext cx="9053729" cy="547081"/>
          </a:xfrm>
          <a:prstGeom prst="rect">
            <a:avLst/>
          </a:prstGeom>
          <a:noFill/>
          <a:ln>
            <a:noFill/>
          </a:ln>
        </p:spPr>
        <p:txBody>
          <a:bodyPr anchorCtr="0" anchor="t" bIns="49775" lIns="99550" spcFirstLastPara="1" rIns="99550" wrap="square" tIns="49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Gulimche"/>
              <a:buNone/>
            </a:pPr>
            <a:r>
              <a:rPr b="1" lang="en-US">
                <a:latin typeface="Nanum Gothic"/>
                <a:ea typeface="Nanum Gothic"/>
                <a:cs typeface="Nanum Gothic"/>
                <a:sym typeface="Nanum Gothic"/>
              </a:rPr>
              <a:t>홍익대학교 빅데이터 교육과정 김원중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8" name="Google Shape;58;p1"/>
          <p:cNvSpPr txBox="1"/>
          <p:nvPr>
            <p:ph type="ctrTitle"/>
          </p:nvPr>
        </p:nvSpPr>
        <p:spPr>
          <a:xfrm>
            <a:off x="2638822" y="3501802"/>
            <a:ext cx="9144900" cy="10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9775" lIns="99550" spcFirstLastPara="1" rIns="99550" wrap="square" tIns="49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800"/>
              <a:buFont typeface="Gulimche"/>
              <a:buNone/>
            </a:pPr>
            <a:r>
              <a:rPr lang="en-US"/>
              <a:t>KBO </a:t>
            </a:r>
            <a:r>
              <a:rPr b="1" lang="en-US">
                <a:solidFill>
                  <a:srgbClr val="F4AB85"/>
                </a:solidFill>
              </a:rPr>
              <a:t>KT_WIZ Analysis</a:t>
            </a:r>
            <a:endParaRPr/>
          </a:p>
        </p:txBody>
      </p:sp>
      <p:grpSp>
        <p:nvGrpSpPr>
          <p:cNvPr id="59" name="Google Shape;59;p1"/>
          <p:cNvGrpSpPr/>
          <p:nvPr/>
        </p:nvGrpSpPr>
        <p:grpSpPr>
          <a:xfrm>
            <a:off x="5427663" y="6166383"/>
            <a:ext cx="1335600" cy="338400"/>
            <a:chOff x="5427663" y="5711825"/>
            <a:chExt cx="1335600" cy="338400"/>
          </a:xfrm>
        </p:grpSpPr>
        <p:sp>
          <p:nvSpPr>
            <p:cNvPr id="60" name="Google Shape;60;p1"/>
            <p:cNvSpPr/>
            <p:nvPr/>
          </p:nvSpPr>
          <p:spPr>
            <a:xfrm>
              <a:off x="5429245" y="5711825"/>
              <a:ext cx="1332435" cy="33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5628635" y="5887235"/>
              <a:ext cx="85453" cy="130393"/>
            </a:xfrm>
            <a:custGeom>
              <a:rect b="b" l="l" r="r" t="t"/>
              <a:pathLst>
                <a:path extrusionOk="0" h="130" w="83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dk1">
                <a:alpha val="4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5726748" y="5879473"/>
              <a:ext cx="26902" cy="138155"/>
            </a:xfrm>
            <a:custGeom>
              <a:rect b="b" l="l" r="r" t="t"/>
              <a:pathLst>
                <a:path extrusionOk="0" h="137" w="25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dk1">
                <a:alpha val="4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5771057" y="5882577"/>
              <a:ext cx="28484" cy="135050"/>
            </a:xfrm>
            <a:custGeom>
              <a:rect b="b" l="l" r="r" t="t"/>
              <a:pathLst>
                <a:path extrusionOk="0" h="133" w="28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dk1">
                <a:alpha val="4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5813784" y="5879473"/>
              <a:ext cx="88618" cy="138155"/>
            </a:xfrm>
            <a:custGeom>
              <a:rect b="b" l="l" r="r" t="t"/>
              <a:pathLst>
                <a:path extrusionOk="0" h="137" w="88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dk1">
                <a:alpha val="4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5916644" y="5919832"/>
              <a:ext cx="88618" cy="97795"/>
            </a:xfrm>
            <a:custGeom>
              <a:rect b="b" l="l" r="r" t="t"/>
              <a:pathLst>
                <a:path extrusionOk="0" h="98" w="86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dk1">
                <a:alpha val="4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063814" y="5888786"/>
              <a:ext cx="134510" cy="128841"/>
            </a:xfrm>
            <a:custGeom>
              <a:rect b="b" l="l" r="r" t="t"/>
              <a:pathLst>
                <a:path extrusionOk="0" h="127" w="132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dk1">
                <a:alpha val="4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217312" y="5921385"/>
              <a:ext cx="79123" cy="96242"/>
            </a:xfrm>
            <a:custGeom>
              <a:rect b="b" l="l" r="r" t="t"/>
              <a:pathLst>
                <a:path extrusionOk="0" h="96" w="78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dk1">
                <a:alpha val="4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313843" y="5921385"/>
              <a:ext cx="129762" cy="96242"/>
            </a:xfrm>
            <a:custGeom>
              <a:rect b="b" l="l" r="r" t="t"/>
              <a:pathLst>
                <a:path extrusionOk="0" h="95" w="126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dk1">
                <a:alpha val="4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467342" y="5879473"/>
              <a:ext cx="77541" cy="138155"/>
            </a:xfrm>
            <a:custGeom>
              <a:rect b="b" l="l" r="r" t="t"/>
              <a:pathLst>
                <a:path extrusionOk="0" h="138" w="77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dk1">
                <a:alpha val="4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555960" y="5921385"/>
              <a:ext cx="80706" cy="96242"/>
            </a:xfrm>
            <a:custGeom>
              <a:rect b="b" l="l" r="r" t="t"/>
              <a:pathLst>
                <a:path extrusionOk="0" h="96" w="78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dk1">
                <a:alpha val="4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654072" y="5921385"/>
              <a:ext cx="49057" cy="96242"/>
            </a:xfrm>
            <a:custGeom>
              <a:rect b="b" l="l" r="r" t="t"/>
              <a:pathLst>
                <a:path extrusionOk="0" h="95" w="49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dk1">
                <a:alpha val="4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701546" y="5921385"/>
              <a:ext cx="61717" cy="96242"/>
            </a:xfrm>
            <a:custGeom>
              <a:rect b="b" l="l" r="r" t="t"/>
              <a:pathLst>
                <a:path extrusionOk="0" h="96" w="60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dk1">
                <a:alpha val="49803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5432410" y="5711825"/>
              <a:ext cx="136092" cy="153678"/>
            </a:xfrm>
            <a:custGeom>
              <a:rect b="b" l="l" r="r" t="t"/>
              <a:pathLst>
                <a:path extrusionOk="0" h="99" w="86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5432410" y="5711825"/>
              <a:ext cx="136092" cy="153678"/>
            </a:xfrm>
            <a:custGeom>
              <a:rect b="b" l="l" r="r" t="t"/>
              <a:pathLst>
                <a:path extrusionOk="0" h="99" w="86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5427663" y="5804963"/>
              <a:ext cx="136092" cy="152125"/>
            </a:xfrm>
            <a:custGeom>
              <a:rect b="b" l="l" r="r" t="t"/>
              <a:pathLst>
                <a:path extrusionOk="0" h="98" w="86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5432410" y="5894996"/>
              <a:ext cx="136092" cy="153678"/>
            </a:xfrm>
            <a:custGeom>
              <a:rect b="b" l="l" r="r" t="t"/>
              <a:pathLst>
                <a:path extrusionOk="0" h="99" w="86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5582745" y="5711825"/>
              <a:ext cx="136092" cy="153678"/>
            </a:xfrm>
            <a:custGeom>
              <a:rect b="b" l="l" r="r" t="t"/>
              <a:pathLst>
                <a:path extrusionOk="0" h="99" w="86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20edd6914_0_748"/>
          <p:cNvSpPr txBox="1"/>
          <p:nvPr>
            <p:ph type="title"/>
          </p:nvPr>
        </p:nvSpPr>
        <p:spPr>
          <a:xfrm>
            <a:off x="609521" y="189434"/>
            <a:ext cx="109713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KT_WIZ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2" name="Google Shape;182;ge20edd6914_0_7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7575" y="36413"/>
            <a:ext cx="2381250" cy="110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" name="Google Shape;183;ge20edd6914_0_748"/>
          <p:cNvCxnSpPr/>
          <p:nvPr/>
        </p:nvCxnSpPr>
        <p:spPr>
          <a:xfrm>
            <a:off x="616350" y="1511425"/>
            <a:ext cx="0" cy="488400"/>
          </a:xfrm>
          <a:prstGeom prst="straightConnector1">
            <a:avLst/>
          </a:prstGeom>
          <a:noFill/>
          <a:ln cap="flat" cmpd="sng" w="1143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" name="Google Shape;184;ge20edd6914_0_748"/>
          <p:cNvSpPr txBox="1"/>
          <p:nvPr/>
        </p:nvSpPr>
        <p:spPr>
          <a:xfrm>
            <a:off x="679675" y="1517125"/>
            <a:ext cx="3185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NanumGothic ExtraBold"/>
                <a:ea typeface="NanumGothic ExtraBold"/>
                <a:cs typeface="NanumGothic ExtraBold"/>
                <a:sym typeface="NanumGothic ExtraBold"/>
              </a:rPr>
              <a:t>승격한</a:t>
            </a:r>
            <a:r>
              <a:rPr lang="en-US" sz="1900">
                <a:latin typeface="NanumGothic ExtraBold"/>
                <a:ea typeface="NanumGothic ExtraBold"/>
                <a:cs typeface="NanumGothic ExtraBold"/>
                <a:sym typeface="NanumGothic ExtraBold"/>
              </a:rPr>
              <a:t> 해 승률 비교</a:t>
            </a:r>
            <a:endParaRPr sz="19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85" name="Google Shape;185;ge20edd6914_0_748"/>
          <p:cNvSpPr txBox="1"/>
          <p:nvPr>
            <p:ph type="title"/>
          </p:nvPr>
        </p:nvSpPr>
        <p:spPr>
          <a:xfrm>
            <a:off x="609520" y="189434"/>
            <a:ext cx="109713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/>
              <a:t>KT_WIZ </a:t>
            </a:r>
            <a:r>
              <a:rPr lang="en-US">
                <a:solidFill>
                  <a:srgbClr val="E06666"/>
                </a:solidFill>
              </a:rPr>
              <a:t>&amp; </a:t>
            </a:r>
            <a:r>
              <a:rPr lang="en-US">
                <a:solidFill>
                  <a:srgbClr val="C9DAF8"/>
                </a:solidFill>
              </a:rPr>
              <a:t>NC_DINOS</a:t>
            </a:r>
            <a:endParaRPr>
              <a:solidFill>
                <a:srgbClr val="C9DAF8"/>
              </a:solidFill>
            </a:endParaRPr>
          </a:p>
        </p:txBody>
      </p:sp>
      <p:pic>
        <p:nvPicPr>
          <p:cNvPr id="186" name="Google Shape;186;ge20edd6914_0_7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022" y="2291500"/>
            <a:ext cx="5486403" cy="4133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e20edd6914_0_7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8900" y="2291500"/>
            <a:ext cx="5486403" cy="4133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20edd6914_0_787"/>
          <p:cNvSpPr txBox="1"/>
          <p:nvPr>
            <p:ph type="title"/>
          </p:nvPr>
        </p:nvSpPr>
        <p:spPr>
          <a:xfrm>
            <a:off x="609521" y="189434"/>
            <a:ext cx="109713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KT_WIZ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3" name="Google Shape;193;ge20edd6914_0_7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7575" y="36413"/>
            <a:ext cx="2381250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e20edd6914_0_787"/>
          <p:cNvSpPr txBox="1"/>
          <p:nvPr>
            <p:ph type="title"/>
          </p:nvPr>
        </p:nvSpPr>
        <p:spPr>
          <a:xfrm>
            <a:off x="609520" y="189434"/>
            <a:ext cx="109713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/>
              <a:t>KT_WIZ </a:t>
            </a:r>
            <a:r>
              <a:rPr lang="en-US">
                <a:solidFill>
                  <a:srgbClr val="E06666"/>
                </a:solidFill>
              </a:rPr>
              <a:t>&amp; </a:t>
            </a:r>
            <a:r>
              <a:rPr lang="en-US">
                <a:solidFill>
                  <a:srgbClr val="C9DAF8"/>
                </a:solidFill>
              </a:rPr>
              <a:t>NC_DINOS</a:t>
            </a:r>
            <a:endParaRPr>
              <a:solidFill>
                <a:srgbClr val="C9DAF8"/>
              </a:solidFill>
            </a:endParaRPr>
          </a:p>
        </p:txBody>
      </p:sp>
      <p:cxnSp>
        <p:nvCxnSpPr>
          <p:cNvPr id="195" name="Google Shape;195;ge20edd6914_0_787"/>
          <p:cNvCxnSpPr/>
          <p:nvPr/>
        </p:nvCxnSpPr>
        <p:spPr>
          <a:xfrm>
            <a:off x="616350" y="1511425"/>
            <a:ext cx="0" cy="488400"/>
          </a:xfrm>
          <a:prstGeom prst="straightConnector1">
            <a:avLst/>
          </a:prstGeom>
          <a:noFill/>
          <a:ln cap="flat" cmpd="sng" w="1143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ge20edd6914_0_787"/>
          <p:cNvSpPr txBox="1"/>
          <p:nvPr/>
        </p:nvSpPr>
        <p:spPr>
          <a:xfrm>
            <a:off x="679675" y="1517125"/>
            <a:ext cx="3185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NanumGothic ExtraBold"/>
                <a:ea typeface="NanumGothic ExtraBold"/>
                <a:cs typeface="NanumGothic ExtraBold"/>
                <a:sym typeface="NanumGothic ExtraBold"/>
              </a:rPr>
              <a:t>승격한</a:t>
            </a:r>
            <a:r>
              <a:rPr lang="en-US" sz="1900">
                <a:latin typeface="NanumGothic ExtraBold"/>
                <a:ea typeface="NanumGothic ExtraBold"/>
                <a:cs typeface="NanumGothic ExtraBold"/>
                <a:sym typeface="NanumGothic ExtraBold"/>
              </a:rPr>
              <a:t> 해 승률 비교</a:t>
            </a:r>
            <a:endParaRPr sz="19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97" name="Google Shape;197;ge20edd6914_0_787"/>
          <p:cNvSpPr/>
          <p:nvPr/>
        </p:nvSpPr>
        <p:spPr>
          <a:xfrm>
            <a:off x="7185125" y="1813725"/>
            <a:ext cx="4580700" cy="4929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e20edd6914_0_787"/>
          <p:cNvSpPr txBox="1"/>
          <p:nvPr/>
        </p:nvSpPr>
        <p:spPr>
          <a:xfrm>
            <a:off x="7651425" y="3592550"/>
            <a:ext cx="4011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anum Gothic"/>
                <a:ea typeface="Nanum Gothic"/>
                <a:cs typeface="Nanum Gothic"/>
                <a:sym typeface="Nanum Gothic"/>
              </a:rPr>
              <a:t>승격한</a:t>
            </a:r>
            <a:r>
              <a:rPr lang="en-US" sz="2000">
                <a:latin typeface="Nanum Gothic"/>
                <a:ea typeface="Nanum Gothic"/>
                <a:cs typeface="Nanum Gothic"/>
                <a:sym typeface="Nanum Gothic"/>
              </a:rPr>
              <a:t> 해 모두 승률이 상승함을 확인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99" name="Google Shape;199;ge20edd6914_0_7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0700" y="3699788"/>
            <a:ext cx="406926" cy="2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e20edd6914_0_7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0700" y="4614188"/>
            <a:ext cx="406926" cy="2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e20edd6914_0_787"/>
          <p:cNvSpPr txBox="1"/>
          <p:nvPr/>
        </p:nvSpPr>
        <p:spPr>
          <a:xfrm>
            <a:off x="7651425" y="4506950"/>
            <a:ext cx="4011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anum Gothic"/>
                <a:ea typeface="Nanum Gothic"/>
                <a:cs typeface="Nanum Gothic"/>
                <a:sym typeface="Nanum Gothic"/>
              </a:rPr>
              <a:t>그 이후 양 팀의 승률은 어떻게 되었을까?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02" name="Google Shape;202;ge20edd6914_0_7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5022" y="1867710"/>
            <a:ext cx="3426349" cy="17598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" name="Google Shape;203;ge20edd6914_0_787"/>
          <p:cNvGrpSpPr/>
          <p:nvPr/>
        </p:nvGrpSpPr>
        <p:grpSpPr>
          <a:xfrm>
            <a:off x="577850" y="2031784"/>
            <a:ext cx="5980200" cy="4756106"/>
            <a:chOff x="577838" y="2013775"/>
            <a:chExt cx="5980200" cy="4850200"/>
          </a:xfrm>
        </p:grpSpPr>
        <p:grpSp>
          <p:nvGrpSpPr>
            <p:cNvPr id="204" name="Google Shape;204;ge20edd6914_0_787"/>
            <p:cNvGrpSpPr/>
            <p:nvPr/>
          </p:nvGrpSpPr>
          <p:grpSpPr>
            <a:xfrm>
              <a:off x="577838" y="2013775"/>
              <a:ext cx="5980200" cy="4850200"/>
              <a:chOff x="577838" y="2013775"/>
              <a:chExt cx="5980200" cy="4850200"/>
            </a:xfrm>
          </p:grpSpPr>
          <p:pic>
            <p:nvPicPr>
              <p:cNvPr id="205" name="Google Shape;205;ge20edd6914_0_78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577850" y="2013775"/>
                <a:ext cx="5980175" cy="461807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6" name="Google Shape;206;ge20edd6914_0_787"/>
              <p:cNvSpPr/>
              <p:nvPr/>
            </p:nvSpPr>
            <p:spPr>
              <a:xfrm>
                <a:off x="577838" y="6631175"/>
                <a:ext cx="5980200" cy="2328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07" name="Google Shape;207;ge20edd6914_0_78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167575" y="6559375"/>
              <a:ext cx="5323624" cy="22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20edd6914_0_797"/>
          <p:cNvSpPr txBox="1"/>
          <p:nvPr>
            <p:ph type="title"/>
          </p:nvPr>
        </p:nvSpPr>
        <p:spPr>
          <a:xfrm>
            <a:off x="609521" y="189434"/>
            <a:ext cx="109713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KT_WIZ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3" name="Google Shape;213;ge20edd6914_0_7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7575" y="36413"/>
            <a:ext cx="2381250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e20edd6914_0_797"/>
          <p:cNvSpPr txBox="1"/>
          <p:nvPr>
            <p:ph type="title"/>
          </p:nvPr>
        </p:nvSpPr>
        <p:spPr>
          <a:xfrm>
            <a:off x="609520" y="189434"/>
            <a:ext cx="109713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/>
              <a:t>KT_WIZ </a:t>
            </a:r>
            <a:r>
              <a:rPr lang="en-US">
                <a:solidFill>
                  <a:srgbClr val="E06666"/>
                </a:solidFill>
              </a:rPr>
              <a:t>&amp; </a:t>
            </a:r>
            <a:r>
              <a:rPr lang="en-US">
                <a:solidFill>
                  <a:srgbClr val="C9DAF8"/>
                </a:solidFill>
              </a:rPr>
              <a:t>NC_DINOS</a:t>
            </a:r>
            <a:endParaRPr>
              <a:solidFill>
                <a:srgbClr val="C9DAF8"/>
              </a:solidFill>
            </a:endParaRPr>
          </a:p>
        </p:txBody>
      </p:sp>
      <p:cxnSp>
        <p:nvCxnSpPr>
          <p:cNvPr id="215" name="Google Shape;215;ge20edd6914_0_797"/>
          <p:cNvCxnSpPr/>
          <p:nvPr/>
        </p:nvCxnSpPr>
        <p:spPr>
          <a:xfrm>
            <a:off x="616350" y="1511425"/>
            <a:ext cx="0" cy="488400"/>
          </a:xfrm>
          <a:prstGeom prst="straightConnector1">
            <a:avLst/>
          </a:prstGeom>
          <a:noFill/>
          <a:ln cap="flat" cmpd="sng" w="1143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6" name="Google Shape;216;ge20edd6914_0_797"/>
          <p:cNvSpPr txBox="1"/>
          <p:nvPr/>
        </p:nvSpPr>
        <p:spPr>
          <a:xfrm>
            <a:off x="679675" y="1517125"/>
            <a:ext cx="3185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NanumGothic ExtraBold"/>
                <a:ea typeface="NanumGothic ExtraBold"/>
                <a:cs typeface="NanumGothic ExtraBold"/>
                <a:sym typeface="NanumGothic ExtraBold"/>
              </a:rPr>
              <a:t>양 팀의 승률 비교(5년치)</a:t>
            </a:r>
            <a:endParaRPr sz="19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17" name="Google Shape;217;ge20edd6914_0_7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175" y="2314475"/>
            <a:ext cx="5486403" cy="413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e20edd6914_0_7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2200" y="2314475"/>
            <a:ext cx="5484826" cy="413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e20edd6914_0_823"/>
          <p:cNvSpPr txBox="1"/>
          <p:nvPr>
            <p:ph type="title"/>
          </p:nvPr>
        </p:nvSpPr>
        <p:spPr>
          <a:xfrm>
            <a:off x="609521" y="189434"/>
            <a:ext cx="109713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KT_WIZ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4" name="Google Shape;224;ge20edd6914_0_8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7575" y="36413"/>
            <a:ext cx="2381250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e20edd6914_0_823"/>
          <p:cNvSpPr txBox="1"/>
          <p:nvPr>
            <p:ph type="title"/>
          </p:nvPr>
        </p:nvSpPr>
        <p:spPr>
          <a:xfrm>
            <a:off x="609520" y="189434"/>
            <a:ext cx="109713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/>
              <a:t>KT_WIZ </a:t>
            </a:r>
            <a:r>
              <a:rPr lang="en-US">
                <a:solidFill>
                  <a:srgbClr val="E06666"/>
                </a:solidFill>
              </a:rPr>
              <a:t>&amp; </a:t>
            </a:r>
            <a:r>
              <a:rPr lang="en-US">
                <a:solidFill>
                  <a:srgbClr val="C9DAF8"/>
                </a:solidFill>
              </a:rPr>
              <a:t>NC_DINOS</a:t>
            </a:r>
            <a:endParaRPr>
              <a:solidFill>
                <a:srgbClr val="C9DAF8"/>
              </a:solidFill>
            </a:endParaRPr>
          </a:p>
        </p:txBody>
      </p:sp>
      <p:cxnSp>
        <p:nvCxnSpPr>
          <p:cNvPr id="226" name="Google Shape;226;ge20edd6914_0_823"/>
          <p:cNvCxnSpPr/>
          <p:nvPr/>
        </p:nvCxnSpPr>
        <p:spPr>
          <a:xfrm>
            <a:off x="616350" y="1511425"/>
            <a:ext cx="0" cy="488400"/>
          </a:xfrm>
          <a:prstGeom prst="straightConnector1">
            <a:avLst/>
          </a:prstGeom>
          <a:noFill/>
          <a:ln cap="flat" cmpd="sng" w="1143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" name="Google Shape;227;ge20edd6914_0_823"/>
          <p:cNvSpPr txBox="1"/>
          <p:nvPr/>
        </p:nvSpPr>
        <p:spPr>
          <a:xfrm>
            <a:off x="679675" y="1517125"/>
            <a:ext cx="3185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NanumGothic ExtraBold"/>
                <a:ea typeface="NanumGothic ExtraBold"/>
                <a:cs typeface="NanumGothic ExtraBold"/>
                <a:sym typeface="NanumGothic ExtraBold"/>
              </a:rPr>
              <a:t>창단 후 5년간 승률 비교</a:t>
            </a:r>
            <a:endParaRPr sz="19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28" name="Google Shape;228;ge20edd6914_0_823"/>
          <p:cNvSpPr/>
          <p:nvPr/>
        </p:nvSpPr>
        <p:spPr>
          <a:xfrm>
            <a:off x="7185125" y="1813725"/>
            <a:ext cx="4580700" cy="4929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e20edd6914_0_823"/>
          <p:cNvSpPr txBox="1"/>
          <p:nvPr/>
        </p:nvSpPr>
        <p:spPr>
          <a:xfrm>
            <a:off x="7651425" y="3592550"/>
            <a:ext cx="4114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anum Gothic"/>
                <a:ea typeface="Nanum Gothic"/>
                <a:cs typeface="Nanum Gothic"/>
                <a:sym typeface="Nanum Gothic"/>
              </a:rPr>
              <a:t>창단 후 양 팀이 서로 다른 행보를 보임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0" name="Google Shape;230;ge20edd6914_0_8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0700" y="3699788"/>
            <a:ext cx="406926" cy="2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e20edd6914_0_8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0700" y="4614188"/>
            <a:ext cx="406926" cy="2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e20edd6914_0_823"/>
          <p:cNvSpPr txBox="1"/>
          <p:nvPr/>
        </p:nvSpPr>
        <p:spPr>
          <a:xfrm>
            <a:off x="7651425" y="4506950"/>
            <a:ext cx="4011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anum Gothic"/>
                <a:ea typeface="Nanum Gothic"/>
                <a:cs typeface="Nanum Gothic"/>
                <a:sym typeface="Nanum Gothic"/>
              </a:rPr>
              <a:t>신생팀이라는 이유만으로 만년 꼴찌를 하는 것은 아님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3" name="Google Shape;233;ge20edd6914_0_8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075" y="1998050"/>
            <a:ext cx="5827712" cy="4663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e20edd6914_0_8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85022" y="1867710"/>
            <a:ext cx="3426349" cy="1759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e202baafb3_0_32"/>
          <p:cNvSpPr txBox="1"/>
          <p:nvPr/>
        </p:nvSpPr>
        <p:spPr>
          <a:xfrm>
            <a:off x="7171125" y="2426900"/>
            <a:ext cx="537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역대 감독별 승률 분석 및 월별 득, 실점 비교해보기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40" name="Google Shape;240;ge202baafb3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250" y="5471250"/>
            <a:ext cx="3024300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e202baafb3_0_32"/>
          <p:cNvSpPr txBox="1"/>
          <p:nvPr/>
        </p:nvSpPr>
        <p:spPr>
          <a:xfrm>
            <a:off x="7196175" y="1601725"/>
            <a:ext cx="5627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감독이 못해서?</a:t>
            </a:r>
            <a:r>
              <a:rPr lang="en-US" sz="370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3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ge20edd6914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7575" y="36413"/>
            <a:ext cx="238125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e20edd6914_0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525" y="1816250"/>
            <a:ext cx="5657850" cy="2947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8" name="Google Shape;248;ge20edd6914_0_53"/>
          <p:cNvCxnSpPr/>
          <p:nvPr/>
        </p:nvCxnSpPr>
        <p:spPr>
          <a:xfrm>
            <a:off x="6267625" y="2657950"/>
            <a:ext cx="519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ge20edd6914_0_53"/>
          <p:cNvSpPr txBox="1"/>
          <p:nvPr/>
        </p:nvSpPr>
        <p:spPr>
          <a:xfrm>
            <a:off x="6430225" y="2941375"/>
            <a:ext cx="5582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algun Gothic"/>
                <a:ea typeface="Malgun Gothic"/>
                <a:cs typeface="Malgun Gothic"/>
                <a:sym typeface="Malgun Gothic"/>
              </a:rPr>
              <a:t>초대감독인 조범현 감독은 2군 시절부터 팀을 이끔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algun Gothic"/>
                <a:ea typeface="Malgun Gothic"/>
                <a:cs typeface="Malgun Gothic"/>
                <a:sym typeface="Malgun Gothic"/>
              </a:rPr>
              <a:t>두번째 감독인 김진욱 감독도 별다른 성과를 내지 못하고 재계약에 실패함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algun Gothic"/>
                <a:ea typeface="Malgun Gothic"/>
                <a:cs typeface="Malgun Gothic"/>
                <a:sym typeface="Malgun Gothic"/>
              </a:rPr>
              <a:t>세번째 감독인 이강철 감독은 하위권에 머무르던 팀을 정규시즌 2위라는 성적을 내고 포스트시즌에 진출함 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0" name="Google Shape;250;ge20edd6914_0_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7625" y="3054224"/>
            <a:ext cx="220800" cy="2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e20edd6914_0_53"/>
          <p:cNvSpPr txBox="1"/>
          <p:nvPr/>
        </p:nvSpPr>
        <p:spPr>
          <a:xfrm>
            <a:off x="6567625" y="2160375"/>
            <a:ext cx="4445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Malgun Gothic"/>
                <a:ea typeface="Malgun Gothic"/>
                <a:cs typeface="Malgun Gothic"/>
                <a:sym typeface="Malgun Gothic"/>
              </a:rPr>
              <a:t>kt_</a:t>
            </a:r>
            <a:r>
              <a:rPr b="1" lang="en-US" sz="20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wiz</a:t>
            </a:r>
            <a:r>
              <a:rPr b="1" lang="en-US" sz="2000">
                <a:latin typeface="Malgun Gothic"/>
                <a:ea typeface="Malgun Gothic"/>
                <a:cs typeface="Malgun Gothic"/>
                <a:sym typeface="Malgun Gothic"/>
              </a:rPr>
              <a:t> 역대 감독</a:t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2" name="Google Shape;252;ge20edd6914_0_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7625" y="3663824"/>
            <a:ext cx="220800" cy="20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e20edd6914_0_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7625" y="4349624"/>
            <a:ext cx="220800" cy="2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e20edd6914_0_53"/>
          <p:cNvSpPr txBox="1"/>
          <p:nvPr>
            <p:ph type="title"/>
          </p:nvPr>
        </p:nvSpPr>
        <p:spPr>
          <a:xfrm>
            <a:off x="609521" y="189434"/>
            <a:ext cx="109713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KT_WIZ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7575" y="36413"/>
            <a:ext cx="2381250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5"/>
          <p:cNvSpPr/>
          <p:nvPr/>
        </p:nvSpPr>
        <p:spPr>
          <a:xfrm>
            <a:off x="976625" y="2096525"/>
            <a:ext cx="10184700" cy="2115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1" name="Google Shape;261;p5"/>
          <p:cNvCxnSpPr/>
          <p:nvPr/>
        </p:nvCxnSpPr>
        <p:spPr>
          <a:xfrm>
            <a:off x="1149750" y="1511425"/>
            <a:ext cx="0" cy="488400"/>
          </a:xfrm>
          <a:prstGeom prst="straightConnector1">
            <a:avLst/>
          </a:prstGeom>
          <a:noFill/>
          <a:ln cap="flat" cmpd="sng" w="1143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" name="Google Shape;262;p5"/>
          <p:cNvSpPr txBox="1"/>
          <p:nvPr/>
        </p:nvSpPr>
        <p:spPr>
          <a:xfrm>
            <a:off x="1213075" y="1517125"/>
            <a:ext cx="47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KT_WIZ 역대 감독</a:t>
            </a:r>
            <a:endParaRPr sz="1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263" name="Google Shape;263;p5"/>
          <p:cNvCxnSpPr/>
          <p:nvPr/>
        </p:nvCxnSpPr>
        <p:spPr>
          <a:xfrm>
            <a:off x="1149750" y="4330825"/>
            <a:ext cx="0" cy="488400"/>
          </a:xfrm>
          <a:prstGeom prst="straightConnector1">
            <a:avLst/>
          </a:prstGeom>
          <a:noFill/>
          <a:ln cap="flat" cmpd="sng" w="1143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" name="Google Shape;264;p5"/>
          <p:cNvSpPr txBox="1"/>
          <p:nvPr/>
        </p:nvSpPr>
        <p:spPr>
          <a:xfrm>
            <a:off x="1213075" y="4336525"/>
            <a:ext cx="3185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NanumGothic ExtraBold"/>
                <a:ea typeface="NanumGothic ExtraBold"/>
                <a:cs typeface="NanumGothic ExtraBold"/>
                <a:sym typeface="NanumGothic ExtraBold"/>
              </a:rPr>
              <a:t>KEY POINT</a:t>
            </a:r>
            <a:endParaRPr sz="19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65" name="Google Shape;265;p5"/>
          <p:cNvSpPr txBox="1"/>
          <p:nvPr/>
        </p:nvSpPr>
        <p:spPr>
          <a:xfrm>
            <a:off x="1162650" y="5022600"/>
            <a:ext cx="101034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Nanum Gothic"/>
              <a:buChar char="●"/>
            </a:pPr>
            <a:r>
              <a:rPr b="1" lang="en-US" sz="2100">
                <a:latin typeface="Nanum Gothic"/>
                <a:ea typeface="Nanum Gothic"/>
                <a:cs typeface="Nanum Gothic"/>
                <a:sym typeface="Nanum Gothic"/>
              </a:rPr>
              <a:t>KT위즈의 역대 감독들의 승률은 어땠을까?</a:t>
            </a:r>
            <a:endParaRPr b="1" sz="2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Nanum Gothic"/>
              <a:buChar char="●"/>
            </a:pPr>
            <a:r>
              <a:rPr b="1" lang="en-US" sz="2100">
                <a:latin typeface="Nanum Gothic"/>
                <a:ea typeface="Nanum Gothic"/>
                <a:cs typeface="Nanum Gothic"/>
                <a:sym typeface="Nanum Gothic"/>
              </a:rPr>
              <a:t>역대 감독들의 득점과 실점은 어느정도 였을까?</a:t>
            </a:r>
            <a:endParaRPr b="1" sz="2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66" name="Google Shape;266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4713" y="2137599"/>
            <a:ext cx="1762413" cy="104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5113" y="2137599"/>
            <a:ext cx="1762413" cy="104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6913" y="2137599"/>
            <a:ext cx="1762413" cy="104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"/>
          <p:cNvSpPr txBox="1"/>
          <p:nvPr/>
        </p:nvSpPr>
        <p:spPr>
          <a:xfrm>
            <a:off x="1532100" y="3389175"/>
            <a:ext cx="256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Nanum Gothic"/>
                <a:ea typeface="Nanum Gothic"/>
                <a:cs typeface="Nanum Gothic"/>
                <a:sym typeface="Nanum Gothic"/>
              </a:rPr>
              <a:t>초대 감독: 조범현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Nanum Gothic"/>
                <a:ea typeface="Nanum Gothic"/>
                <a:cs typeface="Nanum Gothic"/>
                <a:sym typeface="Nanum Gothic"/>
              </a:rPr>
              <a:t>(2013 ~ 2016)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0" name="Google Shape;270;p5"/>
          <p:cNvSpPr txBox="1"/>
          <p:nvPr/>
        </p:nvSpPr>
        <p:spPr>
          <a:xfrm>
            <a:off x="4732500" y="3389175"/>
            <a:ext cx="256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Nanum Gothic"/>
                <a:ea typeface="Nanum Gothic"/>
                <a:cs typeface="Nanum Gothic"/>
                <a:sym typeface="Nanum Gothic"/>
              </a:rPr>
              <a:t>2대</a:t>
            </a:r>
            <a:r>
              <a:rPr b="1" lang="en-US">
                <a:latin typeface="Nanum Gothic"/>
                <a:ea typeface="Nanum Gothic"/>
                <a:cs typeface="Nanum Gothic"/>
                <a:sym typeface="Nanum Gothic"/>
              </a:rPr>
              <a:t> 감독: 김진욱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Nanum Gothic"/>
                <a:ea typeface="Nanum Gothic"/>
                <a:cs typeface="Nanum Gothic"/>
                <a:sym typeface="Nanum Gothic"/>
              </a:rPr>
              <a:t>(2017 ~ 2018)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1" name="Google Shape;271;p5"/>
          <p:cNvSpPr txBox="1"/>
          <p:nvPr/>
        </p:nvSpPr>
        <p:spPr>
          <a:xfrm>
            <a:off x="7856700" y="3389175"/>
            <a:ext cx="256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Nanum Gothic"/>
                <a:ea typeface="Nanum Gothic"/>
                <a:cs typeface="Nanum Gothic"/>
                <a:sym typeface="Nanum Gothic"/>
              </a:rPr>
              <a:t>3대</a:t>
            </a:r>
            <a:r>
              <a:rPr b="1" lang="en-US">
                <a:latin typeface="Nanum Gothic"/>
                <a:ea typeface="Nanum Gothic"/>
                <a:cs typeface="Nanum Gothic"/>
                <a:sym typeface="Nanum Gothic"/>
              </a:rPr>
              <a:t> 감독: 이강철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Nanum Gothic"/>
                <a:ea typeface="Nanum Gothic"/>
                <a:cs typeface="Nanum Gothic"/>
                <a:sym typeface="Nanum Gothic"/>
              </a:rPr>
              <a:t>(2019 ~ 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2" name="Google Shape;272;p5"/>
          <p:cNvSpPr txBox="1"/>
          <p:nvPr>
            <p:ph type="title"/>
          </p:nvPr>
        </p:nvSpPr>
        <p:spPr>
          <a:xfrm>
            <a:off x="609521" y="189434"/>
            <a:ext cx="109713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KT_WIZ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e202baafb3_0_40"/>
          <p:cNvSpPr txBox="1"/>
          <p:nvPr>
            <p:ph type="title"/>
          </p:nvPr>
        </p:nvSpPr>
        <p:spPr>
          <a:xfrm>
            <a:off x="609521" y="189434"/>
            <a:ext cx="109713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KT_WIZ </a:t>
            </a:r>
            <a:r>
              <a:rPr lang="en-US">
                <a:solidFill>
                  <a:srgbClr val="8E7CC3"/>
                </a:solidFill>
              </a:rPr>
              <a:t>First_coach 조범현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78" name="Google Shape;278;ge202baafb3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7575" y="36413"/>
            <a:ext cx="2381250" cy="110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9" name="Google Shape;279;ge202baafb3_0_40"/>
          <p:cNvCxnSpPr/>
          <p:nvPr/>
        </p:nvCxnSpPr>
        <p:spPr>
          <a:xfrm>
            <a:off x="1149750" y="1511425"/>
            <a:ext cx="0" cy="488400"/>
          </a:xfrm>
          <a:prstGeom prst="straightConnector1">
            <a:avLst/>
          </a:prstGeom>
          <a:noFill/>
          <a:ln cap="flat" cmpd="sng" w="1143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" name="Google Shape;280;ge202baafb3_0_40"/>
          <p:cNvSpPr txBox="1"/>
          <p:nvPr/>
        </p:nvSpPr>
        <p:spPr>
          <a:xfrm>
            <a:off x="1213075" y="1517125"/>
            <a:ext cx="47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KT_WIZ 조범현 감독</a:t>
            </a:r>
            <a:endParaRPr sz="1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81" name="Google Shape;281;ge202baafb3_0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0775" y="2040325"/>
            <a:ext cx="9710447" cy="451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e20edd6914_0_353"/>
          <p:cNvSpPr txBox="1"/>
          <p:nvPr>
            <p:ph type="title"/>
          </p:nvPr>
        </p:nvSpPr>
        <p:spPr>
          <a:xfrm>
            <a:off x="609521" y="189434"/>
            <a:ext cx="109713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KT_WIZ </a:t>
            </a:r>
            <a:r>
              <a:rPr lang="en-US">
                <a:solidFill>
                  <a:srgbClr val="8E7CC3"/>
                </a:solidFill>
              </a:rPr>
              <a:t>First_coach 조범현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87" name="Google Shape;287;ge20edd6914_0_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7575" y="36413"/>
            <a:ext cx="2381250" cy="110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ge20edd6914_0_353"/>
          <p:cNvCxnSpPr/>
          <p:nvPr/>
        </p:nvCxnSpPr>
        <p:spPr>
          <a:xfrm>
            <a:off x="1149750" y="1511425"/>
            <a:ext cx="0" cy="488400"/>
          </a:xfrm>
          <a:prstGeom prst="straightConnector1">
            <a:avLst/>
          </a:prstGeom>
          <a:noFill/>
          <a:ln cap="flat" cmpd="sng" w="1143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" name="Google Shape;289;ge20edd6914_0_353"/>
          <p:cNvSpPr txBox="1"/>
          <p:nvPr/>
        </p:nvSpPr>
        <p:spPr>
          <a:xfrm>
            <a:off x="1213075" y="1517125"/>
            <a:ext cx="47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KT_WIZ 조범현 감독</a:t>
            </a:r>
            <a:endParaRPr sz="1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90" name="Google Shape;290;ge20edd6914_0_3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525" y="2099875"/>
            <a:ext cx="5973525" cy="45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e20edd6914_0_353"/>
          <p:cNvSpPr/>
          <p:nvPr/>
        </p:nvSpPr>
        <p:spPr>
          <a:xfrm>
            <a:off x="7185125" y="1813725"/>
            <a:ext cx="4580700" cy="4929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e20edd6914_0_353"/>
          <p:cNvSpPr txBox="1"/>
          <p:nvPr/>
        </p:nvSpPr>
        <p:spPr>
          <a:xfrm>
            <a:off x="7651425" y="3592550"/>
            <a:ext cx="4011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anum Gothic"/>
                <a:ea typeface="Nanum Gothic"/>
                <a:cs typeface="Nanum Gothic"/>
                <a:sym typeface="Nanum Gothic"/>
              </a:rPr>
              <a:t>득점보다 실점한 경기가 월등히 높은 것을 알 수 있다.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93" name="Google Shape;293;ge20edd6914_0_3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0700" y="3699788"/>
            <a:ext cx="406926" cy="2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e20edd6914_0_3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0700" y="4614188"/>
            <a:ext cx="406926" cy="2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e20edd6914_0_353"/>
          <p:cNvSpPr txBox="1"/>
          <p:nvPr/>
        </p:nvSpPr>
        <p:spPr>
          <a:xfrm>
            <a:off x="7651425" y="4506950"/>
            <a:ext cx="4011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anum Gothic"/>
                <a:ea typeface="Nanum Gothic"/>
                <a:cs typeface="Nanum Gothic"/>
                <a:sym typeface="Nanum Gothic"/>
              </a:rPr>
              <a:t>평균 77점 실점하는 반면, 득점은 57점 정도에 그친다.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96" name="Google Shape;296;ge20edd6914_0_3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70475" y="1914200"/>
            <a:ext cx="3609975" cy="16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e20edd6914_0_353"/>
          <p:cNvSpPr txBox="1"/>
          <p:nvPr/>
        </p:nvSpPr>
        <p:spPr>
          <a:xfrm>
            <a:off x="7651425" y="5345150"/>
            <a:ext cx="4011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anum Gothic"/>
                <a:ea typeface="Nanum Gothic"/>
                <a:cs typeface="Nanum Gothic"/>
                <a:sym typeface="Nanum Gothic"/>
              </a:rPr>
              <a:t>홈에서 큰 실점을 보이고 있어 홈 어드벤티지를 받지 못하고 있다.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anum Gothic"/>
                <a:ea typeface="Nanum Gothic"/>
                <a:cs typeface="Nanum Gothic"/>
                <a:sym typeface="Nanum Gothic"/>
              </a:rPr>
              <a:t>(신생팀으로서의 얇은 팬층)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98" name="Google Shape;298;ge20edd6914_0_3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0700" y="5452388"/>
            <a:ext cx="406926" cy="27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e20edd6914_0_406"/>
          <p:cNvSpPr txBox="1"/>
          <p:nvPr>
            <p:ph type="title"/>
          </p:nvPr>
        </p:nvSpPr>
        <p:spPr>
          <a:xfrm>
            <a:off x="609521" y="189434"/>
            <a:ext cx="109713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KT_WIZ </a:t>
            </a:r>
            <a:r>
              <a:rPr lang="en-US">
                <a:solidFill>
                  <a:srgbClr val="8E7CC3"/>
                </a:solidFill>
              </a:rPr>
              <a:t>First_coach 조범현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04" name="Google Shape;304;ge20edd6914_0_4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7575" y="36413"/>
            <a:ext cx="2381250" cy="110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5" name="Google Shape;305;ge20edd6914_0_406"/>
          <p:cNvCxnSpPr/>
          <p:nvPr/>
        </p:nvCxnSpPr>
        <p:spPr>
          <a:xfrm>
            <a:off x="1149750" y="1511425"/>
            <a:ext cx="0" cy="488400"/>
          </a:xfrm>
          <a:prstGeom prst="straightConnector1">
            <a:avLst/>
          </a:prstGeom>
          <a:noFill/>
          <a:ln cap="flat" cmpd="sng" w="1143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6" name="Google Shape;306;ge20edd6914_0_406"/>
          <p:cNvSpPr txBox="1"/>
          <p:nvPr/>
        </p:nvSpPr>
        <p:spPr>
          <a:xfrm>
            <a:off x="1213075" y="1517125"/>
            <a:ext cx="47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KT_WIZ 조범현 감독</a:t>
            </a:r>
            <a:endParaRPr sz="1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07" name="Google Shape;307;ge20edd6914_0_4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725" y="2115300"/>
            <a:ext cx="5510925" cy="450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e20edd6914_0_406"/>
          <p:cNvSpPr/>
          <p:nvPr/>
        </p:nvSpPr>
        <p:spPr>
          <a:xfrm>
            <a:off x="7185125" y="1813725"/>
            <a:ext cx="4580700" cy="4929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e20edd6914_0_406"/>
          <p:cNvSpPr txBox="1"/>
          <p:nvPr/>
        </p:nvSpPr>
        <p:spPr>
          <a:xfrm>
            <a:off x="7651425" y="3973550"/>
            <a:ext cx="4011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anum Gothic"/>
                <a:ea typeface="Nanum Gothic"/>
                <a:cs typeface="Nanum Gothic"/>
                <a:sym typeface="Nanum Gothic"/>
              </a:rPr>
              <a:t>홈 경기와 다르게 원</a:t>
            </a:r>
            <a:r>
              <a:rPr lang="en-US" sz="2000">
                <a:latin typeface="Nanum Gothic"/>
                <a:ea typeface="Nanum Gothic"/>
                <a:cs typeface="Nanum Gothic"/>
                <a:sym typeface="Nanum Gothic"/>
              </a:rPr>
              <a:t>정경기에선 모든 달에 실점이 득점보다 높다.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10" name="Google Shape;310;ge20edd6914_0_4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0700" y="4080788"/>
            <a:ext cx="406926" cy="2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e20edd6914_0_4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70475" y="1914200"/>
            <a:ext cx="3609975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e20edd6914_0_7"/>
          <p:cNvSpPr/>
          <p:nvPr/>
        </p:nvSpPr>
        <p:spPr>
          <a:xfrm>
            <a:off x="1420711" y="4889118"/>
            <a:ext cx="302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ge20edd6914_0_7"/>
          <p:cNvSpPr txBox="1"/>
          <p:nvPr/>
        </p:nvSpPr>
        <p:spPr>
          <a:xfrm>
            <a:off x="1364006" y="3698662"/>
            <a:ext cx="936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ge20edd6914_0_7"/>
          <p:cNvSpPr txBox="1"/>
          <p:nvPr/>
        </p:nvSpPr>
        <p:spPr>
          <a:xfrm>
            <a:off x="4835775" y="2400125"/>
            <a:ext cx="537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5" name="Google Shape;85;ge20edd6914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250" y="5471250"/>
            <a:ext cx="3024300" cy="11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e20edd6914_0_363"/>
          <p:cNvSpPr txBox="1"/>
          <p:nvPr>
            <p:ph type="title"/>
          </p:nvPr>
        </p:nvSpPr>
        <p:spPr>
          <a:xfrm>
            <a:off x="609521" y="189434"/>
            <a:ext cx="109713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KT_WIZ </a:t>
            </a:r>
            <a:r>
              <a:rPr lang="en-US">
                <a:solidFill>
                  <a:srgbClr val="8E7CC3"/>
                </a:solidFill>
              </a:rPr>
              <a:t>Second</a:t>
            </a:r>
            <a:r>
              <a:rPr lang="en-US">
                <a:solidFill>
                  <a:srgbClr val="8E7CC3"/>
                </a:solidFill>
              </a:rPr>
              <a:t>_coach 김진욱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17" name="Google Shape;317;ge20edd6914_0_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7575" y="36413"/>
            <a:ext cx="2381250" cy="110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8" name="Google Shape;318;ge20edd6914_0_363"/>
          <p:cNvCxnSpPr/>
          <p:nvPr/>
        </p:nvCxnSpPr>
        <p:spPr>
          <a:xfrm>
            <a:off x="1149750" y="1511425"/>
            <a:ext cx="0" cy="488400"/>
          </a:xfrm>
          <a:prstGeom prst="straightConnector1">
            <a:avLst/>
          </a:prstGeom>
          <a:noFill/>
          <a:ln cap="flat" cmpd="sng" w="1143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" name="Google Shape;319;ge20edd6914_0_363"/>
          <p:cNvSpPr txBox="1"/>
          <p:nvPr/>
        </p:nvSpPr>
        <p:spPr>
          <a:xfrm>
            <a:off x="1213075" y="1517125"/>
            <a:ext cx="47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KT_WIZ 김진욱 감독</a:t>
            </a:r>
            <a:endParaRPr sz="1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20" name="Google Shape;320;ge20edd6914_0_3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0050" y="2040325"/>
            <a:ext cx="9710929" cy="4517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e20edd6914_0_371"/>
          <p:cNvSpPr txBox="1"/>
          <p:nvPr>
            <p:ph type="title"/>
          </p:nvPr>
        </p:nvSpPr>
        <p:spPr>
          <a:xfrm>
            <a:off x="609521" y="189434"/>
            <a:ext cx="109713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KT_WIZ </a:t>
            </a:r>
            <a:r>
              <a:rPr lang="en-US">
                <a:solidFill>
                  <a:srgbClr val="8E7CC3"/>
                </a:solidFill>
              </a:rPr>
              <a:t>Second_coach 김진욱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26" name="Google Shape;326;ge20edd6914_0_3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7575" y="36413"/>
            <a:ext cx="2381250" cy="110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7" name="Google Shape;327;ge20edd6914_0_371"/>
          <p:cNvCxnSpPr/>
          <p:nvPr/>
        </p:nvCxnSpPr>
        <p:spPr>
          <a:xfrm>
            <a:off x="1149750" y="1511425"/>
            <a:ext cx="0" cy="488400"/>
          </a:xfrm>
          <a:prstGeom prst="straightConnector1">
            <a:avLst/>
          </a:prstGeom>
          <a:noFill/>
          <a:ln cap="flat" cmpd="sng" w="1143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8" name="Google Shape;328;ge20edd6914_0_371"/>
          <p:cNvSpPr txBox="1"/>
          <p:nvPr/>
        </p:nvSpPr>
        <p:spPr>
          <a:xfrm>
            <a:off x="1213075" y="1517125"/>
            <a:ext cx="47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KT_WIZ 김진욱 감독</a:t>
            </a:r>
            <a:endParaRPr sz="1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29" name="Google Shape;329;ge20edd6914_0_3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500" y="2174538"/>
            <a:ext cx="5513832" cy="4507993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e20edd6914_0_371"/>
          <p:cNvSpPr/>
          <p:nvPr/>
        </p:nvSpPr>
        <p:spPr>
          <a:xfrm>
            <a:off x="7185125" y="1813725"/>
            <a:ext cx="4580700" cy="4929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e20edd6914_0_371"/>
          <p:cNvSpPr txBox="1"/>
          <p:nvPr/>
        </p:nvSpPr>
        <p:spPr>
          <a:xfrm>
            <a:off x="7651425" y="3592550"/>
            <a:ext cx="4011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anum Gothic"/>
                <a:ea typeface="Nanum Gothic"/>
                <a:cs typeface="Nanum Gothic"/>
                <a:sym typeface="Nanum Gothic"/>
              </a:rPr>
              <a:t>여전히 실점이 득점보다 앞서지만 득실차가 줄어듦을 확인할 수 있다.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32" name="Google Shape;332;ge20edd6914_0_3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0700" y="3699788"/>
            <a:ext cx="406926" cy="2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e20edd6914_0_3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0700" y="4614188"/>
            <a:ext cx="406926" cy="2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e20edd6914_0_371"/>
          <p:cNvSpPr txBox="1"/>
          <p:nvPr/>
        </p:nvSpPr>
        <p:spPr>
          <a:xfrm>
            <a:off x="7651425" y="4506950"/>
            <a:ext cx="4011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anum Gothic"/>
                <a:ea typeface="Nanum Gothic"/>
                <a:cs typeface="Nanum Gothic"/>
                <a:sym typeface="Nanum Gothic"/>
              </a:rPr>
              <a:t>득점이 실점을 앞서는 달이 보이기 시작한다.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anum Gothic"/>
                <a:ea typeface="Nanum Gothic"/>
                <a:cs typeface="Nanum Gothic"/>
                <a:sym typeface="Nanum Gothic"/>
              </a:rPr>
              <a:t>(2018년 강백호를 영입하여 팀 득점에 이바지 하지 않았을까)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35" name="Google Shape;335;ge20edd6914_0_3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70475" y="1914200"/>
            <a:ext cx="3609975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20edd6914_0_415"/>
          <p:cNvSpPr txBox="1"/>
          <p:nvPr>
            <p:ph type="title"/>
          </p:nvPr>
        </p:nvSpPr>
        <p:spPr>
          <a:xfrm>
            <a:off x="609521" y="189434"/>
            <a:ext cx="109713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KT_WIZ </a:t>
            </a:r>
            <a:r>
              <a:rPr lang="en-US">
                <a:solidFill>
                  <a:srgbClr val="8E7CC3"/>
                </a:solidFill>
              </a:rPr>
              <a:t>Second_coach 김진욱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41" name="Google Shape;341;ge20edd6914_0_4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7575" y="36413"/>
            <a:ext cx="2381250" cy="110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2" name="Google Shape;342;ge20edd6914_0_415"/>
          <p:cNvCxnSpPr/>
          <p:nvPr/>
        </p:nvCxnSpPr>
        <p:spPr>
          <a:xfrm>
            <a:off x="1149750" y="1511425"/>
            <a:ext cx="0" cy="488400"/>
          </a:xfrm>
          <a:prstGeom prst="straightConnector1">
            <a:avLst/>
          </a:prstGeom>
          <a:noFill/>
          <a:ln cap="flat" cmpd="sng" w="1143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3" name="Google Shape;343;ge20edd6914_0_415"/>
          <p:cNvSpPr txBox="1"/>
          <p:nvPr/>
        </p:nvSpPr>
        <p:spPr>
          <a:xfrm>
            <a:off x="1213075" y="1517125"/>
            <a:ext cx="47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KT_WIZ 김진욱 감독</a:t>
            </a:r>
            <a:endParaRPr sz="1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44" name="Google Shape;344;ge20edd6914_0_4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317" y="2174538"/>
            <a:ext cx="5513832" cy="4507993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ge20edd6914_0_415"/>
          <p:cNvSpPr/>
          <p:nvPr/>
        </p:nvSpPr>
        <p:spPr>
          <a:xfrm>
            <a:off x="7185125" y="1813725"/>
            <a:ext cx="4580700" cy="4929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e20edd6914_0_415"/>
          <p:cNvSpPr txBox="1"/>
          <p:nvPr/>
        </p:nvSpPr>
        <p:spPr>
          <a:xfrm>
            <a:off x="7651425" y="3592550"/>
            <a:ext cx="4011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anum Gothic"/>
                <a:ea typeface="Nanum Gothic"/>
                <a:cs typeface="Nanum Gothic"/>
                <a:sym typeface="Nanum Gothic"/>
              </a:rPr>
              <a:t>홈보다 원정에서 더 좋은 경기력을 펼치며 실점률을 낮추어 득점이 실점을 앞서는 경우가 많이 보인다.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47" name="Google Shape;347;ge20edd6914_0_4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0700" y="3699788"/>
            <a:ext cx="406926" cy="2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e20edd6914_0_415"/>
          <p:cNvSpPr txBox="1"/>
          <p:nvPr/>
        </p:nvSpPr>
        <p:spPr>
          <a:xfrm>
            <a:off x="7651425" y="4659350"/>
            <a:ext cx="4011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49" name="Google Shape;349;ge20edd6914_0_4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70475" y="1914200"/>
            <a:ext cx="3609975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e20edd6914_0_380"/>
          <p:cNvSpPr txBox="1"/>
          <p:nvPr>
            <p:ph type="title"/>
          </p:nvPr>
        </p:nvSpPr>
        <p:spPr>
          <a:xfrm>
            <a:off x="609521" y="189434"/>
            <a:ext cx="109713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KT_WIZ </a:t>
            </a:r>
            <a:r>
              <a:rPr lang="en-US">
                <a:solidFill>
                  <a:srgbClr val="8E7CC3"/>
                </a:solidFill>
              </a:rPr>
              <a:t>Third</a:t>
            </a:r>
            <a:r>
              <a:rPr lang="en-US">
                <a:solidFill>
                  <a:srgbClr val="8E7CC3"/>
                </a:solidFill>
              </a:rPr>
              <a:t>_coach 이강철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55" name="Google Shape;355;ge20edd6914_0_3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7575" y="36413"/>
            <a:ext cx="2381250" cy="110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6" name="Google Shape;356;ge20edd6914_0_380"/>
          <p:cNvCxnSpPr/>
          <p:nvPr/>
        </p:nvCxnSpPr>
        <p:spPr>
          <a:xfrm>
            <a:off x="1149750" y="1511425"/>
            <a:ext cx="0" cy="488400"/>
          </a:xfrm>
          <a:prstGeom prst="straightConnector1">
            <a:avLst/>
          </a:prstGeom>
          <a:noFill/>
          <a:ln cap="flat" cmpd="sng" w="1143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7" name="Google Shape;357;ge20edd6914_0_380"/>
          <p:cNvSpPr txBox="1"/>
          <p:nvPr/>
        </p:nvSpPr>
        <p:spPr>
          <a:xfrm>
            <a:off x="1213075" y="1517125"/>
            <a:ext cx="47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KT_WIZ 이강철 감독</a:t>
            </a:r>
            <a:endParaRPr sz="1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58" name="Google Shape;358;ge20edd6914_0_3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5200" y="2040325"/>
            <a:ext cx="9710927" cy="45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ge20edd6914_0_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7575" y="36413"/>
            <a:ext cx="2381250" cy="110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4" name="Google Shape;364;ge20edd6914_0_388"/>
          <p:cNvCxnSpPr/>
          <p:nvPr/>
        </p:nvCxnSpPr>
        <p:spPr>
          <a:xfrm>
            <a:off x="1149750" y="1511425"/>
            <a:ext cx="0" cy="488400"/>
          </a:xfrm>
          <a:prstGeom prst="straightConnector1">
            <a:avLst/>
          </a:prstGeom>
          <a:noFill/>
          <a:ln cap="flat" cmpd="sng" w="1143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5" name="Google Shape;365;ge20edd6914_0_388"/>
          <p:cNvSpPr txBox="1"/>
          <p:nvPr/>
        </p:nvSpPr>
        <p:spPr>
          <a:xfrm>
            <a:off x="1213075" y="1517125"/>
            <a:ext cx="47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KT_WIZ 이강철 감독</a:t>
            </a:r>
            <a:endParaRPr sz="1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66" name="Google Shape;366;ge20edd6914_0_3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700" y="2214838"/>
            <a:ext cx="5513832" cy="45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ge20edd6914_0_388"/>
          <p:cNvSpPr txBox="1"/>
          <p:nvPr>
            <p:ph type="title"/>
          </p:nvPr>
        </p:nvSpPr>
        <p:spPr>
          <a:xfrm>
            <a:off x="609521" y="189434"/>
            <a:ext cx="109713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KT_WIZ </a:t>
            </a:r>
            <a:r>
              <a:rPr lang="en-US">
                <a:solidFill>
                  <a:srgbClr val="8E7CC3"/>
                </a:solidFill>
              </a:rPr>
              <a:t>Third_coach 이강철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8" name="Google Shape;368;ge20edd6914_0_388"/>
          <p:cNvSpPr/>
          <p:nvPr/>
        </p:nvSpPr>
        <p:spPr>
          <a:xfrm>
            <a:off x="7185125" y="1813725"/>
            <a:ext cx="4580700" cy="4929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e20edd6914_0_388"/>
          <p:cNvSpPr txBox="1"/>
          <p:nvPr/>
        </p:nvSpPr>
        <p:spPr>
          <a:xfrm>
            <a:off x="7651425" y="3592550"/>
            <a:ext cx="4011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anum Gothic"/>
                <a:ea typeface="Nanum Gothic"/>
                <a:cs typeface="Nanum Gothic"/>
                <a:sym typeface="Nanum Gothic"/>
              </a:rPr>
              <a:t>투수력이 강해져 평균 실점이 50점대로 내려갔음을 알 수 있다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anum Gothic"/>
                <a:ea typeface="Nanum Gothic"/>
                <a:cs typeface="Nanum Gothic"/>
                <a:sym typeface="Nanum Gothic"/>
              </a:rPr>
              <a:t>(투수출신 감독과 이대은, 전유수 등의 베테랑 투수 영입)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70" name="Google Shape;370;ge20edd6914_0_3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0700" y="3699788"/>
            <a:ext cx="406926" cy="2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e20edd6914_0_3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70475" y="1914200"/>
            <a:ext cx="3609975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ge20edd6914_0_4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7575" y="36413"/>
            <a:ext cx="2381250" cy="110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7" name="Google Shape;377;ge20edd6914_0_424"/>
          <p:cNvCxnSpPr/>
          <p:nvPr/>
        </p:nvCxnSpPr>
        <p:spPr>
          <a:xfrm>
            <a:off x="1149750" y="1511425"/>
            <a:ext cx="0" cy="488400"/>
          </a:xfrm>
          <a:prstGeom prst="straightConnector1">
            <a:avLst/>
          </a:prstGeom>
          <a:noFill/>
          <a:ln cap="flat" cmpd="sng" w="1143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8" name="Google Shape;378;ge20edd6914_0_424"/>
          <p:cNvSpPr txBox="1"/>
          <p:nvPr/>
        </p:nvSpPr>
        <p:spPr>
          <a:xfrm>
            <a:off x="1213075" y="1517125"/>
            <a:ext cx="47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KT_WIZ 이강철 감독</a:t>
            </a:r>
            <a:endParaRPr sz="1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79" name="Google Shape;379;ge20edd6914_0_4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325" y="2213513"/>
            <a:ext cx="5513832" cy="4517136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e20edd6914_0_424"/>
          <p:cNvSpPr txBox="1"/>
          <p:nvPr>
            <p:ph type="title"/>
          </p:nvPr>
        </p:nvSpPr>
        <p:spPr>
          <a:xfrm>
            <a:off x="609521" y="189434"/>
            <a:ext cx="109713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KT_WIZ </a:t>
            </a:r>
            <a:r>
              <a:rPr lang="en-US">
                <a:solidFill>
                  <a:srgbClr val="8E7CC3"/>
                </a:solidFill>
              </a:rPr>
              <a:t>Third_coach 이강철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1" name="Google Shape;381;ge20edd6914_0_424"/>
          <p:cNvSpPr/>
          <p:nvPr/>
        </p:nvSpPr>
        <p:spPr>
          <a:xfrm>
            <a:off x="7185125" y="1813725"/>
            <a:ext cx="4580700" cy="4929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e20edd6914_0_424"/>
          <p:cNvSpPr txBox="1"/>
          <p:nvPr/>
        </p:nvSpPr>
        <p:spPr>
          <a:xfrm>
            <a:off x="7651425" y="3592550"/>
            <a:ext cx="4011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anum Gothic"/>
                <a:ea typeface="Nanum Gothic"/>
                <a:cs typeface="Nanum Gothic"/>
                <a:sym typeface="Nanum Gothic"/>
              </a:rPr>
              <a:t>여전히 원정에서 좋은 경기력을 펼치며 홈에서보다 더 많은 득점을 뽑아내고 있다.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83" name="Google Shape;383;ge20edd6914_0_4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0700" y="3699788"/>
            <a:ext cx="406926" cy="2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e20edd6914_0_4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70475" y="1914200"/>
            <a:ext cx="3609975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e202baafb3_0_9"/>
          <p:cNvSpPr txBox="1"/>
          <p:nvPr/>
        </p:nvSpPr>
        <p:spPr>
          <a:xfrm>
            <a:off x="7247323" y="2426900"/>
            <a:ext cx="439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홈, 원정에서의 평균 득점, 실점 비교하기</a:t>
            </a:r>
            <a:endParaRPr sz="18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90" name="Google Shape;390;ge202baafb3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250" y="5471250"/>
            <a:ext cx="3024300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e202baafb3_0_9"/>
          <p:cNvSpPr txBox="1"/>
          <p:nvPr/>
        </p:nvSpPr>
        <p:spPr>
          <a:xfrm>
            <a:off x="7196175" y="1601725"/>
            <a:ext cx="51858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타자가 못해서?</a:t>
            </a:r>
            <a:r>
              <a:rPr lang="en-US" sz="370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3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20edd6914_0_497"/>
          <p:cNvSpPr txBox="1"/>
          <p:nvPr>
            <p:ph type="title"/>
          </p:nvPr>
        </p:nvSpPr>
        <p:spPr>
          <a:xfrm>
            <a:off x="609521" y="189434"/>
            <a:ext cx="109713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KT_WIZ </a:t>
            </a:r>
            <a:r>
              <a:rPr lang="en-US">
                <a:solidFill>
                  <a:srgbClr val="BF9000"/>
                </a:solidFill>
              </a:rPr>
              <a:t>경기당 득실점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7" name="Google Shape;397;ge20edd6914_0_4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7575" y="36413"/>
            <a:ext cx="2381250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ge20edd6914_0_497"/>
          <p:cNvSpPr/>
          <p:nvPr/>
        </p:nvSpPr>
        <p:spPr>
          <a:xfrm>
            <a:off x="976625" y="2096525"/>
            <a:ext cx="10184700" cy="2115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9" name="Google Shape;399;ge20edd6914_0_497"/>
          <p:cNvCxnSpPr/>
          <p:nvPr/>
        </p:nvCxnSpPr>
        <p:spPr>
          <a:xfrm>
            <a:off x="1149750" y="1511425"/>
            <a:ext cx="0" cy="488400"/>
          </a:xfrm>
          <a:prstGeom prst="straightConnector1">
            <a:avLst/>
          </a:prstGeom>
          <a:noFill/>
          <a:ln cap="flat" cmpd="sng" w="1143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ge20edd6914_0_497"/>
          <p:cNvSpPr txBox="1"/>
          <p:nvPr/>
        </p:nvSpPr>
        <p:spPr>
          <a:xfrm>
            <a:off x="1213075" y="1517125"/>
            <a:ext cx="47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KT_WIZ 경기 승패 당 득실</a:t>
            </a:r>
            <a:endParaRPr sz="1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401" name="Google Shape;401;ge20edd6914_0_497"/>
          <p:cNvCxnSpPr/>
          <p:nvPr/>
        </p:nvCxnSpPr>
        <p:spPr>
          <a:xfrm>
            <a:off x="1149750" y="4330825"/>
            <a:ext cx="0" cy="488400"/>
          </a:xfrm>
          <a:prstGeom prst="straightConnector1">
            <a:avLst/>
          </a:prstGeom>
          <a:noFill/>
          <a:ln cap="flat" cmpd="sng" w="1143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2" name="Google Shape;402;ge20edd6914_0_497"/>
          <p:cNvSpPr txBox="1"/>
          <p:nvPr/>
        </p:nvSpPr>
        <p:spPr>
          <a:xfrm>
            <a:off x="1213075" y="4336525"/>
            <a:ext cx="3185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NanumGothic ExtraBold"/>
                <a:ea typeface="NanumGothic ExtraBold"/>
                <a:cs typeface="NanumGothic ExtraBold"/>
                <a:sym typeface="NanumGothic ExtraBold"/>
              </a:rPr>
              <a:t>KEY POINT</a:t>
            </a:r>
            <a:endParaRPr sz="19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03" name="Google Shape;403;ge20edd6914_0_497"/>
          <p:cNvSpPr txBox="1"/>
          <p:nvPr/>
        </p:nvSpPr>
        <p:spPr>
          <a:xfrm>
            <a:off x="1162650" y="5022600"/>
            <a:ext cx="101034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Nanum Gothic"/>
              <a:buChar char="●"/>
            </a:pPr>
            <a:r>
              <a:rPr b="1" lang="en-US" sz="2100">
                <a:latin typeface="Nanum Gothic"/>
                <a:ea typeface="Nanum Gothic"/>
                <a:cs typeface="Nanum Gothic"/>
                <a:sym typeface="Nanum Gothic"/>
              </a:rPr>
              <a:t>투수들의 경기 승패 당 실점은 어느정도 일까?</a:t>
            </a:r>
            <a:endParaRPr b="1" sz="2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Nanum Gothic"/>
              <a:buChar char="●"/>
            </a:pPr>
            <a:r>
              <a:rPr b="1" lang="en-US" sz="2100">
                <a:latin typeface="Nanum Gothic"/>
                <a:ea typeface="Nanum Gothic"/>
                <a:cs typeface="Nanum Gothic"/>
                <a:sym typeface="Nanum Gothic"/>
              </a:rPr>
              <a:t>타자들의 경기 승패 당 득점은 어느정도 일까?</a:t>
            </a:r>
            <a:endParaRPr b="1" sz="2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04" name="Google Shape;404;ge20edd6914_0_4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9863" y="2210475"/>
            <a:ext cx="1762125" cy="131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ge20edd6914_0_4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9325" y="2158850"/>
            <a:ext cx="1943100" cy="125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e20edd6914_0_497"/>
          <p:cNvSpPr txBox="1"/>
          <p:nvPr/>
        </p:nvSpPr>
        <p:spPr>
          <a:xfrm>
            <a:off x="2522700" y="3389175"/>
            <a:ext cx="256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Nanum Gothic"/>
                <a:ea typeface="Nanum Gothic"/>
                <a:cs typeface="Nanum Gothic"/>
                <a:sym typeface="Nanum Gothic"/>
              </a:rPr>
              <a:t>승패 당 실점 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7" name="Google Shape;407;ge20edd6914_0_497"/>
          <p:cNvSpPr txBox="1"/>
          <p:nvPr/>
        </p:nvSpPr>
        <p:spPr>
          <a:xfrm>
            <a:off x="7399500" y="3389175"/>
            <a:ext cx="256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Nanum Gothic"/>
                <a:ea typeface="Nanum Gothic"/>
                <a:cs typeface="Nanum Gothic"/>
                <a:sym typeface="Nanum Gothic"/>
              </a:rPr>
              <a:t>승패 당 득점 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ge20edd6914_0_5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7575" y="36413"/>
            <a:ext cx="2381250" cy="110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3" name="Google Shape;413;ge20edd6914_0_518"/>
          <p:cNvCxnSpPr/>
          <p:nvPr/>
        </p:nvCxnSpPr>
        <p:spPr>
          <a:xfrm>
            <a:off x="1149750" y="1511425"/>
            <a:ext cx="0" cy="488400"/>
          </a:xfrm>
          <a:prstGeom prst="straightConnector1">
            <a:avLst/>
          </a:prstGeom>
          <a:noFill/>
          <a:ln cap="flat" cmpd="sng" w="1143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4" name="Google Shape;414;ge20edd6914_0_518"/>
          <p:cNvSpPr txBox="1"/>
          <p:nvPr/>
        </p:nvSpPr>
        <p:spPr>
          <a:xfrm>
            <a:off x="1213075" y="1517125"/>
            <a:ext cx="47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KT_WIZ 홈경기 승패 당 득,실점</a:t>
            </a:r>
            <a:endParaRPr sz="1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15" name="Google Shape;415;ge20edd6914_0_518"/>
          <p:cNvSpPr/>
          <p:nvPr/>
        </p:nvSpPr>
        <p:spPr>
          <a:xfrm>
            <a:off x="7185125" y="1813725"/>
            <a:ext cx="4580700" cy="4929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e20edd6914_0_518"/>
          <p:cNvSpPr txBox="1"/>
          <p:nvPr/>
        </p:nvSpPr>
        <p:spPr>
          <a:xfrm>
            <a:off x="7651425" y="3592550"/>
            <a:ext cx="4011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anum Gothic"/>
                <a:ea typeface="Nanum Gothic"/>
                <a:cs typeface="Nanum Gothic"/>
                <a:sym typeface="Nanum Gothic"/>
              </a:rPr>
              <a:t>홈경기에서 약 5점 정도 실점하면 kt가 승리하는 경우가 많다.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17" name="Google Shape;417;ge20edd6914_0_5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0700" y="3699788"/>
            <a:ext cx="406926" cy="2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ge20edd6914_0_5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0700" y="4614188"/>
            <a:ext cx="406926" cy="2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ge20edd6914_0_518"/>
          <p:cNvSpPr txBox="1"/>
          <p:nvPr/>
        </p:nvSpPr>
        <p:spPr>
          <a:xfrm>
            <a:off x="7651425" y="4506950"/>
            <a:ext cx="4011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anum Gothic"/>
                <a:ea typeface="Nanum Gothic"/>
                <a:cs typeface="Nanum Gothic"/>
                <a:sym typeface="Nanum Gothic"/>
              </a:rPr>
              <a:t>한 경기에 20점을 실점한 경기가 3경기나 있</a:t>
            </a:r>
            <a:r>
              <a:rPr lang="en-US" sz="2000">
                <a:latin typeface="Nanum Gothic"/>
                <a:ea typeface="Nanum Gothic"/>
                <a:cs typeface="Nanum Gothic"/>
                <a:sym typeface="Nanum Gothic"/>
              </a:rPr>
              <a:t>을 정도로 홈에서 투수력이 약해진다.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0" name="Google Shape;420;ge20edd6914_0_518"/>
          <p:cNvSpPr txBox="1"/>
          <p:nvPr>
            <p:ph type="title"/>
          </p:nvPr>
        </p:nvSpPr>
        <p:spPr>
          <a:xfrm>
            <a:off x="609521" y="189434"/>
            <a:ext cx="109713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KT_WIZ </a:t>
            </a:r>
            <a:r>
              <a:rPr lang="en-US">
                <a:solidFill>
                  <a:srgbClr val="BF9000"/>
                </a:solidFill>
              </a:rPr>
              <a:t>경기당 득실점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21" name="Google Shape;421;ge20edd6914_0_5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192725"/>
            <a:ext cx="6320230" cy="45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ge20edd6914_0_5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85022" y="1867710"/>
            <a:ext cx="3426349" cy="1759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ge20edd6914_0_5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63725" y="3592562"/>
            <a:ext cx="1080150" cy="650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ge20edd6914_0_5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7575" y="36413"/>
            <a:ext cx="2381250" cy="110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9" name="Google Shape;429;ge20edd6914_0_548"/>
          <p:cNvCxnSpPr/>
          <p:nvPr/>
        </p:nvCxnSpPr>
        <p:spPr>
          <a:xfrm>
            <a:off x="1149750" y="1511425"/>
            <a:ext cx="0" cy="488400"/>
          </a:xfrm>
          <a:prstGeom prst="straightConnector1">
            <a:avLst/>
          </a:prstGeom>
          <a:noFill/>
          <a:ln cap="flat" cmpd="sng" w="1143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0" name="Google Shape;430;ge20edd6914_0_548"/>
          <p:cNvSpPr txBox="1"/>
          <p:nvPr/>
        </p:nvSpPr>
        <p:spPr>
          <a:xfrm>
            <a:off x="1213075" y="1517125"/>
            <a:ext cx="47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KT_WIZ 원정경기 승패 당 득,실점</a:t>
            </a:r>
            <a:endParaRPr sz="1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31" name="Google Shape;431;ge20edd6914_0_548"/>
          <p:cNvSpPr/>
          <p:nvPr/>
        </p:nvSpPr>
        <p:spPr>
          <a:xfrm>
            <a:off x="7185125" y="1813725"/>
            <a:ext cx="4580700" cy="4929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e20edd6914_0_548"/>
          <p:cNvSpPr txBox="1"/>
          <p:nvPr/>
        </p:nvSpPr>
        <p:spPr>
          <a:xfrm>
            <a:off x="7651425" y="3592550"/>
            <a:ext cx="4011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anum Gothic"/>
                <a:ea typeface="Nanum Gothic"/>
                <a:cs typeface="Nanum Gothic"/>
                <a:sym typeface="Nanum Gothic"/>
              </a:rPr>
              <a:t>원정경기에서 약 4점 이하로 실점을 했을 때 승리를 하는 경우가 많다.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33" name="Google Shape;433;ge20edd6914_0_5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0700" y="3699788"/>
            <a:ext cx="406926" cy="2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ge20edd6914_0_5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0700" y="4614188"/>
            <a:ext cx="406926" cy="2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ge20edd6914_0_548"/>
          <p:cNvSpPr txBox="1"/>
          <p:nvPr/>
        </p:nvSpPr>
        <p:spPr>
          <a:xfrm>
            <a:off x="7651425" y="4506950"/>
            <a:ext cx="4011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anum Gothic"/>
                <a:ea typeface="Nanum Gothic"/>
                <a:cs typeface="Nanum Gothic"/>
                <a:sym typeface="Nanum Gothic"/>
              </a:rPr>
              <a:t>약 5점 이상 실점을 했을 때부터 패하는 경우가 크게 늘어남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6" name="Google Shape;436;ge20edd6914_0_548"/>
          <p:cNvSpPr txBox="1"/>
          <p:nvPr>
            <p:ph type="title"/>
          </p:nvPr>
        </p:nvSpPr>
        <p:spPr>
          <a:xfrm>
            <a:off x="609521" y="189434"/>
            <a:ext cx="109713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KT_WIZ </a:t>
            </a:r>
            <a:r>
              <a:rPr lang="en-US">
                <a:solidFill>
                  <a:srgbClr val="BF9000"/>
                </a:solidFill>
              </a:rPr>
              <a:t>경기당 득실점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37" name="Google Shape;437;ge20edd6914_0_5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5022" y="1867710"/>
            <a:ext cx="3426349" cy="1759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ge20edd6914_0_5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0700" y="5452388"/>
            <a:ext cx="406926" cy="2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ge20edd6914_0_548"/>
          <p:cNvSpPr txBox="1"/>
          <p:nvPr/>
        </p:nvSpPr>
        <p:spPr>
          <a:xfrm>
            <a:off x="7651425" y="5345150"/>
            <a:ext cx="4539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anum Gothic"/>
                <a:ea typeface="Nanum Gothic"/>
                <a:cs typeface="Nanum Gothic"/>
                <a:sym typeface="Nanum Gothic"/>
              </a:rPr>
              <a:t>kt가 10점 이상 실점을 하고 경기를 패했을 경우 원의 크기가 큰 것이 많음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40" name="Google Shape;440;ge20edd6914_0_5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192725"/>
            <a:ext cx="6320230" cy="45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ge20edd6914_0_5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36972" y="3989984"/>
            <a:ext cx="1005675" cy="624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ge20edd6914_0_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7575" y="36413"/>
            <a:ext cx="2381250" cy="110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Google Shape;91;ge20edd6914_0_131"/>
          <p:cNvCxnSpPr/>
          <p:nvPr/>
        </p:nvCxnSpPr>
        <p:spPr>
          <a:xfrm>
            <a:off x="6267625" y="2657950"/>
            <a:ext cx="519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ge20edd6914_0_131"/>
          <p:cNvSpPr txBox="1"/>
          <p:nvPr/>
        </p:nvSpPr>
        <p:spPr>
          <a:xfrm>
            <a:off x="6430225" y="2941375"/>
            <a:ext cx="5582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algun Gothic"/>
                <a:ea typeface="Malgun Gothic"/>
                <a:cs typeface="Malgun Gothic"/>
                <a:sym typeface="Malgun Gothic"/>
              </a:rPr>
              <a:t>	파이썬 버전은 3.7.10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algun Gothic"/>
                <a:ea typeface="Malgun Gothic"/>
                <a:cs typeface="Malgun Gothic"/>
                <a:sym typeface="Malgun Gothic"/>
              </a:rPr>
              <a:t>	import pandas, matplotlib, numpy, plotly, seaborn 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algun Gothic"/>
                <a:ea typeface="Malgun Gothic"/>
                <a:cs typeface="Malgun Gothic"/>
                <a:sym typeface="Malgun Gothic"/>
              </a:rPr>
              <a:t>	한글깨짐방지, save plotly를 위한 plotly 설치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algun Gothic"/>
                <a:ea typeface="Malgun Gothic"/>
                <a:cs typeface="Malgun Gothic"/>
                <a:sym typeface="Malgun Gothic"/>
              </a:rPr>
              <a:t>	 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3" name="Google Shape;93;ge20edd6914_0_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7625" y="3054224"/>
            <a:ext cx="220800" cy="2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e20edd6914_0_131"/>
          <p:cNvSpPr txBox="1"/>
          <p:nvPr/>
        </p:nvSpPr>
        <p:spPr>
          <a:xfrm>
            <a:off x="6567625" y="2160375"/>
            <a:ext cx="4445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kt_</a:t>
            </a:r>
            <a:r>
              <a:rPr b="1" lang="en-US" sz="20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wiz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 Environment </a:t>
            </a: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5" name="Google Shape;95;ge20edd6914_0_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7625" y="3551949"/>
            <a:ext cx="220800" cy="20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ge20edd6914_0_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7625" y="4049674"/>
            <a:ext cx="220800" cy="20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e20edd6914_0_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300" y="36425"/>
            <a:ext cx="4091350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e20edd6914_0_131"/>
          <p:cNvSpPr txBox="1"/>
          <p:nvPr/>
        </p:nvSpPr>
        <p:spPr>
          <a:xfrm>
            <a:off x="4731950" y="756975"/>
            <a:ext cx="3220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-Develop Environment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ge20edd6914_0_1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355775"/>
            <a:ext cx="6125425" cy="207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e20edd6914_0_1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3429000"/>
            <a:ext cx="6125426" cy="327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e202baafb3_0_62"/>
          <p:cNvSpPr txBox="1"/>
          <p:nvPr/>
        </p:nvSpPr>
        <p:spPr>
          <a:xfrm>
            <a:off x="7247334" y="2426906"/>
            <a:ext cx="374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47" name="Google Shape;447;ge202baafb3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250" y="5471250"/>
            <a:ext cx="3024300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ge202baafb3_0_62"/>
          <p:cNvSpPr txBox="1"/>
          <p:nvPr/>
        </p:nvSpPr>
        <p:spPr>
          <a:xfrm>
            <a:off x="7196175" y="1601725"/>
            <a:ext cx="4828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특히 약한 팀이 있나?</a:t>
            </a:r>
            <a:endParaRPr sz="3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9" name="Google Shape;449;ge202baafb3_0_62"/>
          <p:cNvSpPr txBox="1"/>
          <p:nvPr/>
        </p:nvSpPr>
        <p:spPr>
          <a:xfrm>
            <a:off x="7247323" y="2426900"/>
            <a:ext cx="439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kt_wiz vs 각 팀별 승률 분석</a:t>
            </a:r>
            <a:endParaRPr sz="180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ge20edd6914_0_6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7575" y="36413"/>
            <a:ext cx="2381250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ge20edd6914_0_620"/>
          <p:cNvSpPr txBox="1"/>
          <p:nvPr>
            <p:ph type="title"/>
          </p:nvPr>
        </p:nvSpPr>
        <p:spPr>
          <a:xfrm>
            <a:off x="609520" y="189434"/>
            <a:ext cx="109713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/>
              <a:t>KT_WIZ </a:t>
            </a:r>
            <a:r>
              <a:rPr lang="en-US">
                <a:solidFill>
                  <a:srgbClr val="4A86E8"/>
                </a:solidFill>
              </a:rPr>
              <a:t>VS TEAMS </a:t>
            </a:r>
            <a:endParaRPr/>
          </a:p>
        </p:txBody>
      </p:sp>
      <p:pic>
        <p:nvPicPr>
          <p:cNvPr id="456" name="Google Shape;456;ge20edd6914_0_6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04500"/>
            <a:ext cx="6653865" cy="4902677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ge20edd6914_0_620"/>
          <p:cNvSpPr/>
          <p:nvPr/>
        </p:nvSpPr>
        <p:spPr>
          <a:xfrm>
            <a:off x="7185125" y="1813725"/>
            <a:ext cx="4580700" cy="4929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e20edd6914_0_620"/>
          <p:cNvSpPr txBox="1"/>
          <p:nvPr/>
        </p:nvSpPr>
        <p:spPr>
          <a:xfrm>
            <a:off x="7651425" y="3592550"/>
            <a:ext cx="4011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anum Gothic"/>
                <a:ea typeface="Nanum Gothic"/>
                <a:cs typeface="Nanum Gothic"/>
                <a:sym typeface="Nanum Gothic"/>
              </a:rPr>
              <a:t>모든 팀을 상대로 승률이 50%를 넘지 않는다.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59" name="Google Shape;459;ge20edd6914_0_6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0700" y="3699788"/>
            <a:ext cx="406926" cy="2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ge20edd6914_0_6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0700" y="4614188"/>
            <a:ext cx="406926" cy="2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ge20edd6914_0_620"/>
          <p:cNvSpPr txBox="1"/>
          <p:nvPr/>
        </p:nvSpPr>
        <p:spPr>
          <a:xfrm>
            <a:off x="7651425" y="4506950"/>
            <a:ext cx="4011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anum Gothic"/>
                <a:ea typeface="Nanum Gothic"/>
                <a:cs typeface="Nanum Gothic"/>
                <a:sym typeface="Nanum Gothic"/>
              </a:rPr>
              <a:t>삼성과 기아를 상대로 했을 때 44%와 43.42%를 기록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62" name="Google Shape;462;ge20edd6914_0_6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0700" y="5452388"/>
            <a:ext cx="406926" cy="2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ge20edd6914_0_620"/>
          <p:cNvSpPr txBox="1"/>
          <p:nvPr/>
        </p:nvSpPr>
        <p:spPr>
          <a:xfrm>
            <a:off x="7651425" y="5345150"/>
            <a:ext cx="3867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anum Gothic"/>
                <a:ea typeface="Nanum Gothic"/>
                <a:cs typeface="Nanum Gothic"/>
                <a:sym typeface="Nanum Gothic"/>
              </a:rPr>
              <a:t>두산을 상대로 했을 때 35.53%를 기록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64" name="Google Shape;464;ge20edd6914_0_6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70475" y="1914200"/>
            <a:ext cx="3609975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ge20edd6914_0_6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7575" y="36413"/>
            <a:ext cx="2381250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ge20edd6914_0_615"/>
          <p:cNvSpPr txBox="1"/>
          <p:nvPr>
            <p:ph type="title"/>
          </p:nvPr>
        </p:nvSpPr>
        <p:spPr>
          <a:xfrm>
            <a:off x="609520" y="189434"/>
            <a:ext cx="109713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/>
              <a:t>KT_WIZ </a:t>
            </a:r>
            <a:r>
              <a:rPr lang="en-US">
                <a:solidFill>
                  <a:srgbClr val="4A86E8"/>
                </a:solidFill>
              </a:rPr>
              <a:t>통신사 대전</a:t>
            </a:r>
            <a:r>
              <a:rPr lang="en-US">
                <a:solidFill>
                  <a:srgbClr val="4A86E8"/>
                </a:solidFill>
              </a:rPr>
              <a:t> </a:t>
            </a:r>
            <a:endParaRPr/>
          </a:p>
        </p:txBody>
      </p:sp>
      <p:sp>
        <p:nvSpPr>
          <p:cNvPr id="471" name="Google Shape;471;ge20edd6914_0_615"/>
          <p:cNvSpPr/>
          <p:nvPr/>
        </p:nvSpPr>
        <p:spPr>
          <a:xfrm>
            <a:off x="7185125" y="1813725"/>
            <a:ext cx="4580700" cy="4929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e20edd6914_0_615"/>
          <p:cNvSpPr txBox="1"/>
          <p:nvPr/>
        </p:nvSpPr>
        <p:spPr>
          <a:xfrm>
            <a:off x="7651425" y="3592550"/>
            <a:ext cx="4011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anum Gothic"/>
                <a:ea typeface="Nanum Gothic"/>
                <a:cs typeface="Nanum Gothic"/>
                <a:sym typeface="Nanum Gothic"/>
              </a:rPr>
              <a:t>LG를 상대로 원정을 갔을 때 KT가 크게 약세이다.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73" name="Google Shape;473;ge20edd6914_0_6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0700" y="3699788"/>
            <a:ext cx="406926" cy="2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ge20edd6914_0_6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0700" y="5376188"/>
            <a:ext cx="406926" cy="2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ge20edd6914_0_615"/>
          <p:cNvSpPr txBox="1"/>
          <p:nvPr/>
        </p:nvSpPr>
        <p:spPr>
          <a:xfrm>
            <a:off x="7651425" y="5268950"/>
            <a:ext cx="4011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anum Gothic"/>
                <a:ea typeface="Nanum Gothic"/>
                <a:cs typeface="Nanum Gothic"/>
                <a:sym typeface="Nanum Gothic"/>
              </a:rPr>
              <a:t>SK를 상대로 홈과 원정에서 모두  약간의 차이로 약세임을 알 수 있다.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76" name="Google Shape;476;ge20edd6914_0_6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525" y="1508350"/>
            <a:ext cx="2926081" cy="25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ge20edd6914_0_6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46650" y="1508350"/>
            <a:ext cx="2929801" cy="25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ge20edd6914_0_6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6850" y="3977925"/>
            <a:ext cx="2926081" cy="2551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ge20edd6914_0_6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60675" y="3977925"/>
            <a:ext cx="2926081" cy="2551176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ge20edd6914_0_615"/>
          <p:cNvSpPr txBox="1"/>
          <p:nvPr/>
        </p:nvSpPr>
        <p:spPr>
          <a:xfrm>
            <a:off x="7651425" y="4430750"/>
            <a:ext cx="4011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anum Gothic"/>
                <a:ea typeface="Nanum Gothic"/>
                <a:cs typeface="Nanum Gothic"/>
                <a:sym typeface="Nanum Gothic"/>
              </a:rPr>
              <a:t>LG를 상대로 홈에서는 KT가 비등한 결과를 낸다는 것을 알 수 있다.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81" name="Google Shape;481;ge20edd6914_0_6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0700" y="4537988"/>
            <a:ext cx="406926" cy="2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ge20edd6914_0_6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70475" y="1914200"/>
            <a:ext cx="3609975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ge20edd6914_0_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250" y="5471250"/>
            <a:ext cx="3024300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ge20edd6914_0_191"/>
          <p:cNvSpPr txBox="1"/>
          <p:nvPr/>
        </p:nvSpPr>
        <p:spPr>
          <a:xfrm>
            <a:off x="7196175" y="1601725"/>
            <a:ext cx="49941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결론</a:t>
            </a:r>
            <a:endParaRPr sz="3700">
              <a:solidFill>
                <a:srgbClr val="FFFFFF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e20edd6914_0_197"/>
          <p:cNvSpPr txBox="1"/>
          <p:nvPr>
            <p:ph type="title"/>
          </p:nvPr>
        </p:nvSpPr>
        <p:spPr>
          <a:xfrm>
            <a:off x="609521" y="189434"/>
            <a:ext cx="109713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KT_WIZ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94" name="Google Shape;494;ge20edd6914_0_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7575" y="36413"/>
            <a:ext cx="2381250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ge20edd6914_0_197"/>
          <p:cNvSpPr/>
          <p:nvPr/>
        </p:nvSpPr>
        <p:spPr>
          <a:xfrm>
            <a:off x="976625" y="2096525"/>
            <a:ext cx="10184700" cy="1804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6" name="Google Shape;496;ge20edd6914_0_197"/>
          <p:cNvCxnSpPr/>
          <p:nvPr/>
        </p:nvCxnSpPr>
        <p:spPr>
          <a:xfrm>
            <a:off x="1149750" y="1511425"/>
            <a:ext cx="0" cy="488400"/>
          </a:xfrm>
          <a:prstGeom prst="straightConnector1">
            <a:avLst/>
          </a:prstGeom>
          <a:noFill/>
          <a:ln cap="flat" cmpd="sng" w="1143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7" name="Google Shape;497;ge20edd6914_0_197"/>
          <p:cNvSpPr txBox="1"/>
          <p:nvPr/>
        </p:nvSpPr>
        <p:spPr>
          <a:xfrm>
            <a:off x="1213075" y="1517125"/>
            <a:ext cx="47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KT_WIZ</a:t>
            </a:r>
            <a:endParaRPr sz="1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498" name="Google Shape;498;ge20edd6914_0_197"/>
          <p:cNvCxnSpPr/>
          <p:nvPr/>
        </p:nvCxnSpPr>
        <p:spPr>
          <a:xfrm>
            <a:off x="1149750" y="4102225"/>
            <a:ext cx="0" cy="488400"/>
          </a:xfrm>
          <a:prstGeom prst="straightConnector1">
            <a:avLst/>
          </a:prstGeom>
          <a:noFill/>
          <a:ln cap="flat" cmpd="sng" w="1143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9" name="Google Shape;499;ge20edd6914_0_197"/>
          <p:cNvSpPr txBox="1"/>
          <p:nvPr/>
        </p:nvSpPr>
        <p:spPr>
          <a:xfrm>
            <a:off x="1213075" y="4107925"/>
            <a:ext cx="3185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NanumGothic ExtraBold"/>
                <a:ea typeface="NanumGothic ExtraBold"/>
                <a:cs typeface="NanumGothic ExtraBold"/>
                <a:sym typeface="NanumGothic ExtraBold"/>
              </a:rPr>
              <a:t>KEY POINT</a:t>
            </a:r>
            <a:endParaRPr sz="19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pSp>
        <p:nvGrpSpPr>
          <p:cNvPr id="500" name="Google Shape;500;ge20edd6914_0_197"/>
          <p:cNvGrpSpPr/>
          <p:nvPr/>
        </p:nvGrpSpPr>
        <p:grpSpPr>
          <a:xfrm>
            <a:off x="6623275" y="2172725"/>
            <a:ext cx="3534975" cy="1692850"/>
            <a:chOff x="2508475" y="2172725"/>
            <a:chExt cx="3534975" cy="1692850"/>
          </a:xfrm>
        </p:grpSpPr>
        <p:pic>
          <p:nvPicPr>
            <p:cNvPr id="501" name="Google Shape;501;ge20edd6914_0_19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81325" y="2210475"/>
              <a:ext cx="1762125" cy="131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" name="Google Shape;502;ge20edd6914_0_19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2508475" y="2172725"/>
              <a:ext cx="1943100" cy="139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3" name="Google Shape;503;ge20edd6914_0_197"/>
            <p:cNvSpPr txBox="1"/>
            <p:nvPr/>
          </p:nvSpPr>
          <p:spPr>
            <a:xfrm>
              <a:off x="2979900" y="3465375"/>
              <a:ext cx="2565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latin typeface="Nanum Gothic"/>
                  <a:ea typeface="Nanum Gothic"/>
                  <a:cs typeface="Nanum Gothic"/>
                  <a:sym typeface="Nanum Gothic"/>
                </a:rPr>
                <a:t>타고투저</a:t>
              </a:r>
              <a:endParaRPr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504" name="Google Shape;504;ge20edd6914_0_197"/>
          <p:cNvGrpSpPr/>
          <p:nvPr/>
        </p:nvGrpSpPr>
        <p:grpSpPr>
          <a:xfrm>
            <a:off x="2598900" y="2344274"/>
            <a:ext cx="2565000" cy="1521301"/>
            <a:chOff x="6942300" y="2344274"/>
            <a:chExt cx="2565000" cy="1521301"/>
          </a:xfrm>
        </p:grpSpPr>
        <p:pic>
          <p:nvPicPr>
            <p:cNvPr id="505" name="Google Shape;505;ge20edd6914_0_19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259863" y="2344274"/>
              <a:ext cx="1762413" cy="1049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6" name="Google Shape;506;ge20edd6914_0_197"/>
            <p:cNvSpPr txBox="1"/>
            <p:nvPr/>
          </p:nvSpPr>
          <p:spPr>
            <a:xfrm>
              <a:off x="6942300" y="3465375"/>
              <a:ext cx="2565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latin typeface="Nanum Gothic"/>
                  <a:ea typeface="Nanum Gothic"/>
                  <a:cs typeface="Nanum Gothic"/>
                  <a:sym typeface="Nanum Gothic"/>
                </a:rPr>
                <a:t>감독의 역량 부족</a:t>
              </a:r>
              <a:endParaRPr b="1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507" name="Google Shape;507;ge20edd6914_0_197"/>
          <p:cNvSpPr/>
          <p:nvPr/>
        </p:nvSpPr>
        <p:spPr>
          <a:xfrm>
            <a:off x="976625" y="4680350"/>
            <a:ext cx="10184700" cy="1692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ge20edd6914_0_197"/>
          <p:cNvSpPr txBox="1"/>
          <p:nvPr/>
        </p:nvSpPr>
        <p:spPr>
          <a:xfrm>
            <a:off x="1707825" y="5649950"/>
            <a:ext cx="8981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anum Gothic"/>
                <a:ea typeface="Nanum Gothic"/>
                <a:cs typeface="Nanum Gothic"/>
                <a:sym typeface="Nanum Gothic"/>
              </a:rPr>
              <a:t>타자의 득점력에 비해 투수력이 약해 다득점을 한 경기도 지는 경우가 많다. 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09" name="Google Shape;509;ge20edd6914_0_1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77100" y="5757188"/>
            <a:ext cx="406926" cy="2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ge20edd6914_0_197"/>
          <p:cNvSpPr txBox="1"/>
          <p:nvPr/>
        </p:nvSpPr>
        <p:spPr>
          <a:xfrm>
            <a:off x="1707825" y="4887950"/>
            <a:ext cx="987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anum Gothic"/>
                <a:ea typeface="Nanum Gothic"/>
                <a:cs typeface="Nanum Gothic"/>
                <a:sym typeface="Nanum Gothic"/>
              </a:rPr>
              <a:t>초대 감독인 조범현 감독과 그 다음 감독인 김진욱 감독의 승률은 4할이 채 넘지 않는다.</a:t>
            </a:r>
            <a:endParaRPr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11" name="Google Shape;511;ge20edd6914_0_1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77100" y="4995188"/>
            <a:ext cx="406926" cy="27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ge20edd6914_0_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250" y="5471250"/>
            <a:ext cx="3024300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ge20edd6914_0_203"/>
          <p:cNvSpPr txBox="1"/>
          <p:nvPr/>
        </p:nvSpPr>
        <p:spPr>
          <a:xfrm>
            <a:off x="7196175" y="1601725"/>
            <a:ext cx="51858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한계점</a:t>
            </a:r>
            <a:endParaRPr sz="3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e20edd6914_0_844"/>
          <p:cNvSpPr txBox="1"/>
          <p:nvPr>
            <p:ph type="title"/>
          </p:nvPr>
        </p:nvSpPr>
        <p:spPr>
          <a:xfrm>
            <a:off x="609521" y="189434"/>
            <a:ext cx="109713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>
                <a:solidFill>
                  <a:schemeClr val="dk1"/>
                </a:solidFill>
              </a:rPr>
              <a:t>KT_WIZ 분석 한계 &amp; 아쉬운 점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23" name="Google Shape;523;ge20edd6914_0_8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7575" y="36413"/>
            <a:ext cx="2381250" cy="110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4" name="Google Shape;524;ge20edd6914_0_844"/>
          <p:cNvCxnSpPr/>
          <p:nvPr/>
        </p:nvCxnSpPr>
        <p:spPr>
          <a:xfrm>
            <a:off x="1149750" y="1511425"/>
            <a:ext cx="0" cy="488400"/>
          </a:xfrm>
          <a:prstGeom prst="straightConnector1">
            <a:avLst/>
          </a:prstGeom>
          <a:noFill/>
          <a:ln cap="flat" cmpd="sng" w="1143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5" name="Google Shape;525;ge20edd6914_0_844"/>
          <p:cNvSpPr txBox="1"/>
          <p:nvPr/>
        </p:nvSpPr>
        <p:spPr>
          <a:xfrm>
            <a:off x="1213075" y="1517125"/>
            <a:ext cx="47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KT_WIZ</a:t>
            </a:r>
            <a:endParaRPr sz="1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26" name="Google Shape;526;ge20edd6914_0_844"/>
          <p:cNvSpPr/>
          <p:nvPr/>
        </p:nvSpPr>
        <p:spPr>
          <a:xfrm>
            <a:off x="976625" y="2165750"/>
            <a:ext cx="10184700" cy="3591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ge20edd6914_0_844"/>
          <p:cNvSpPr txBox="1"/>
          <p:nvPr/>
        </p:nvSpPr>
        <p:spPr>
          <a:xfrm>
            <a:off x="1707825" y="2297150"/>
            <a:ext cx="8981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kt_wiz가 2019년부터 잘하게 된 이유를 알 수 없다는 점</a:t>
            </a:r>
            <a:endParaRPr sz="2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28" name="Google Shape;528;ge20edd6914_0_8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7100" y="2404388"/>
            <a:ext cx="406926" cy="2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ge20edd6914_0_844"/>
          <p:cNvSpPr txBox="1"/>
          <p:nvPr/>
        </p:nvSpPr>
        <p:spPr>
          <a:xfrm>
            <a:off x="1707825" y="3973550"/>
            <a:ext cx="8981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anumGothic ExtraBold"/>
                <a:ea typeface="NanumGothic ExtraBold"/>
                <a:cs typeface="NanumGothic ExtraBold"/>
                <a:sym typeface="NanumGothic ExtraBold"/>
              </a:rPr>
              <a:t>KBO 경기 결과의 데이터만 있을 뿐 선수들의 데이터가 없다는 점</a:t>
            </a:r>
            <a:endParaRPr sz="20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530" name="Google Shape;530;ge20edd6914_0_8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7100" y="4080788"/>
            <a:ext cx="406926" cy="2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ge20edd6914_0_8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9500" y="2808100"/>
            <a:ext cx="406925" cy="397667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ge20edd6914_0_844"/>
          <p:cNvSpPr txBox="1"/>
          <p:nvPr/>
        </p:nvSpPr>
        <p:spPr>
          <a:xfrm>
            <a:off x="1936425" y="2754350"/>
            <a:ext cx="8981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Nanum Gothic"/>
                <a:ea typeface="Nanum Gothic"/>
                <a:cs typeface="Nanum Gothic"/>
                <a:sym typeface="Nanum Gothic"/>
              </a:rPr>
              <a:t>BeautifulSoup과 request를 이용해 KBO 기록실에서 경기 결과를 크롤링해 데이터를 더 구하기</a:t>
            </a:r>
            <a:endParaRPr sz="1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33" name="Google Shape;533;ge20edd6914_0_8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9500" y="4408300"/>
            <a:ext cx="406925" cy="397667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ge20edd6914_0_844"/>
          <p:cNvSpPr txBox="1"/>
          <p:nvPr/>
        </p:nvSpPr>
        <p:spPr>
          <a:xfrm>
            <a:off x="1936425" y="4354550"/>
            <a:ext cx="8981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Nanum Gothic"/>
                <a:ea typeface="Nanum Gothic"/>
                <a:cs typeface="Nanum Gothic"/>
                <a:sym typeface="Nanum Gothic"/>
              </a:rPr>
              <a:t>특정 선수의 활약으로 경기결과가 좌우될 수 있지만 승패만 나온 데이터라 그 부분을 분석하지 못했다는 아쉬움이 남음</a:t>
            </a:r>
            <a:endParaRPr sz="19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"/>
          <p:cNvSpPr txBox="1"/>
          <p:nvPr>
            <p:ph type="ctrTitle"/>
          </p:nvPr>
        </p:nvSpPr>
        <p:spPr>
          <a:xfrm>
            <a:off x="1558702" y="2925738"/>
            <a:ext cx="5821584" cy="1368152"/>
          </a:xfrm>
          <a:prstGeom prst="rect">
            <a:avLst/>
          </a:prstGeom>
          <a:noFill/>
          <a:ln>
            <a:noFill/>
          </a:ln>
        </p:spPr>
        <p:txBody>
          <a:bodyPr anchorCtr="0" anchor="t" bIns="49775" lIns="99550" spcFirstLastPara="1" rIns="99550" wrap="square" tIns="49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200"/>
              <a:buFont typeface="Gulimche"/>
              <a:buNone/>
            </a:pPr>
            <a:r>
              <a:rPr b="1" lang="en-US"/>
              <a:t>THANK YOU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ge20edd6914_0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7575" y="36413"/>
            <a:ext cx="2381250" cy="110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Google Shape;106;ge20edd6914_0_81"/>
          <p:cNvCxnSpPr/>
          <p:nvPr/>
        </p:nvCxnSpPr>
        <p:spPr>
          <a:xfrm>
            <a:off x="6267625" y="2657950"/>
            <a:ext cx="519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" name="Google Shape;107;ge20edd6914_0_81"/>
          <p:cNvSpPr txBox="1"/>
          <p:nvPr/>
        </p:nvSpPr>
        <p:spPr>
          <a:xfrm>
            <a:off x="6430225" y="2941375"/>
            <a:ext cx="55827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algun Gothic"/>
                <a:ea typeface="Malgun Gothic"/>
                <a:cs typeface="Malgun Gothic"/>
                <a:sym typeface="Malgun Gothic"/>
              </a:rPr>
              <a:t>	데이터는 2010년 03월 06일부터 2019년 07월 31일까지의 경기 데이터가 있다.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algun Gothic"/>
                <a:ea typeface="Malgun Gothic"/>
                <a:cs typeface="Malgun Gothic"/>
                <a:sym typeface="Malgun Gothic"/>
              </a:rPr>
              <a:t>	Columns는 Date, 구장, 원정팀, 원정팀점수, 홈팀점수, 홈팀, 원정팀결과, 홈팀결과, 비고가 있다.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algun Gothic"/>
                <a:ea typeface="Malgun Gothic"/>
                <a:cs typeface="Malgun Gothic"/>
                <a:sym typeface="Malgun Gothic"/>
              </a:rPr>
              <a:t>	2019년 7월 26일부터 31일까지 우천취소로 결측치가 존재한다. - 경기를 안한 것이므로 dropna로 행을 삭제한다.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algun Gothic"/>
                <a:ea typeface="Malgun Gothic"/>
                <a:cs typeface="Malgun Gothic"/>
                <a:sym typeface="Malgun Gothic"/>
              </a:rPr>
              <a:t>	kt_wiz가 1군에 올라간 시기인 2015년부터 2019년 7월 데이터까지 사용함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algun Gothic"/>
                <a:ea typeface="Malgun Gothic"/>
                <a:cs typeface="Malgun Gothic"/>
                <a:sym typeface="Malgun Gothic"/>
              </a:rPr>
              <a:t>	 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8" name="Google Shape;108;ge20edd6914_0_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7625" y="3054224"/>
            <a:ext cx="220800" cy="2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e20edd6914_0_81"/>
          <p:cNvSpPr txBox="1"/>
          <p:nvPr/>
        </p:nvSpPr>
        <p:spPr>
          <a:xfrm>
            <a:off x="6567625" y="2160375"/>
            <a:ext cx="4445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Malgun Gothic"/>
                <a:ea typeface="Malgun Gothic"/>
                <a:cs typeface="Malgun Gothic"/>
                <a:sym typeface="Malgun Gothic"/>
              </a:rPr>
              <a:t>kt_</a:t>
            </a:r>
            <a:r>
              <a:rPr b="1" lang="en-US" sz="20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wiz</a:t>
            </a:r>
            <a:r>
              <a:rPr b="1" lang="en-US" sz="2000">
                <a:latin typeface="Malgun Gothic"/>
                <a:ea typeface="Malgun Gothic"/>
                <a:cs typeface="Malgun Gothic"/>
                <a:sym typeface="Malgun Gothic"/>
              </a:rPr>
              <a:t> load data</a:t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0" name="Google Shape;110;ge20edd6914_0_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7625" y="3769724"/>
            <a:ext cx="220800" cy="20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e20edd6914_0_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7625" y="4502024"/>
            <a:ext cx="220800" cy="20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e20edd6914_0_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" y="1470500"/>
            <a:ext cx="6430225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e20edd6914_0_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259625"/>
            <a:ext cx="6430225" cy="344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e20edd6914_0_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8300" y="36425"/>
            <a:ext cx="4091350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e20edd6914_0_81"/>
          <p:cNvSpPr txBox="1"/>
          <p:nvPr/>
        </p:nvSpPr>
        <p:spPr>
          <a:xfrm>
            <a:off x="4731950" y="756975"/>
            <a:ext cx="3220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-LOAD DATA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ge20edd6914_0_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7625" y="5234324"/>
            <a:ext cx="220800" cy="20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ge20edd6914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7575" y="36413"/>
            <a:ext cx="2381250" cy="110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" name="Google Shape;122;ge20edd6914_0_65"/>
          <p:cNvCxnSpPr/>
          <p:nvPr/>
        </p:nvCxnSpPr>
        <p:spPr>
          <a:xfrm>
            <a:off x="6267625" y="2657950"/>
            <a:ext cx="519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" name="Google Shape;123;ge20edd6914_0_65"/>
          <p:cNvSpPr txBox="1"/>
          <p:nvPr/>
        </p:nvSpPr>
        <p:spPr>
          <a:xfrm>
            <a:off x="6430225" y="2941375"/>
            <a:ext cx="55827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algun Gothic"/>
                <a:ea typeface="Malgun Gothic"/>
                <a:cs typeface="Malgun Gothic"/>
                <a:sym typeface="Malgun Gothic"/>
              </a:rPr>
              <a:t>	창단 해인 2015년부터 2018년까지 한화와 치열하게 10위 싸움을 함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algun Gothic"/>
                <a:ea typeface="Malgun Gothic"/>
                <a:cs typeface="Malgun Gothic"/>
                <a:sym typeface="Malgun Gothic"/>
              </a:rPr>
              <a:t>	두산 코치를 하고있던 이강철 감독이 부임한 2019년부터 성적이 비약적으로 늘어남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algun Gothic"/>
                <a:ea typeface="Malgun Gothic"/>
                <a:cs typeface="Malgun Gothic"/>
                <a:sym typeface="Malgun Gothic"/>
              </a:rPr>
              <a:t>	2020년엔 처음으로 가을야구에 진출하는 성적을 거둠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Malgun Gothic"/>
                <a:ea typeface="Malgun Gothic"/>
                <a:cs typeface="Malgun Gothic"/>
                <a:sym typeface="Malgun Gothic"/>
              </a:rPr>
              <a:t>	2021년 06월 26일 kt_wiz는 선두를 달리고 있음 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4" name="Google Shape;124;ge20edd6914_0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7625" y="3054224"/>
            <a:ext cx="220800" cy="2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e20edd6914_0_65"/>
          <p:cNvSpPr txBox="1"/>
          <p:nvPr/>
        </p:nvSpPr>
        <p:spPr>
          <a:xfrm>
            <a:off x="6567625" y="2160375"/>
            <a:ext cx="4445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Malgun Gothic"/>
                <a:ea typeface="Malgun Gothic"/>
                <a:cs typeface="Malgun Gothic"/>
                <a:sym typeface="Malgun Gothic"/>
              </a:rPr>
              <a:t>kt_</a:t>
            </a:r>
            <a:r>
              <a:rPr b="1" lang="en-US" sz="20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wiz</a:t>
            </a:r>
            <a:r>
              <a:rPr b="1" lang="en-US" sz="2000">
                <a:latin typeface="Malgun Gothic"/>
                <a:ea typeface="Malgun Gothic"/>
                <a:cs typeface="Malgun Gothic"/>
                <a:sym typeface="Malgun Gothic"/>
              </a:rPr>
              <a:t> 역대 성적</a:t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6" name="Google Shape;126;ge20edd6914_0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7625" y="3769724"/>
            <a:ext cx="220800" cy="20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e20edd6914_0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7625" y="4502024"/>
            <a:ext cx="220800" cy="20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e20edd6914_0_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475" y="1557925"/>
            <a:ext cx="5535150" cy="3292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e20edd6914_0_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5350" y="4850300"/>
            <a:ext cx="6012276" cy="189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e20edd6914_0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7625" y="5005649"/>
            <a:ext cx="220800" cy="20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e20edd6914_0_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8300" y="36425"/>
            <a:ext cx="4091350" cy="11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ge20edd6914_0_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7575" y="36413"/>
            <a:ext cx="238125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e20edd6914_0_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300" y="36425"/>
            <a:ext cx="4091350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e20edd6914_0_176"/>
          <p:cNvSpPr/>
          <p:nvPr/>
        </p:nvSpPr>
        <p:spPr>
          <a:xfrm>
            <a:off x="422625" y="1532100"/>
            <a:ext cx="5445900" cy="4758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e20edd6914_0_176"/>
          <p:cNvSpPr/>
          <p:nvPr/>
        </p:nvSpPr>
        <p:spPr>
          <a:xfrm>
            <a:off x="6364975" y="1532100"/>
            <a:ext cx="5445900" cy="4758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" name="Google Shape;140;ge20edd6914_0_176"/>
          <p:cNvCxnSpPr/>
          <p:nvPr/>
        </p:nvCxnSpPr>
        <p:spPr>
          <a:xfrm>
            <a:off x="6116750" y="1204075"/>
            <a:ext cx="0" cy="555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ge20edd6914_0_176"/>
          <p:cNvSpPr txBox="1"/>
          <p:nvPr/>
        </p:nvSpPr>
        <p:spPr>
          <a:xfrm>
            <a:off x="6441725" y="2070750"/>
            <a:ext cx="5304300" cy="35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</a:t>
            </a:r>
            <a:endParaRPr b="1"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kt_wiz의 팬으로서 단순히 경기만 보는 것이 아니라 배운 기술을 통해 심층적으로 다가가고자 함</a:t>
            </a:r>
            <a:endParaRPr b="1"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</a:t>
            </a:r>
            <a:endParaRPr b="1"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kt_wiz는 1군 승격 후 </a:t>
            </a:r>
            <a:r>
              <a:rPr b="1" lang="en-US" sz="17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왜이렇게 못했을까?</a:t>
            </a:r>
            <a:endParaRPr b="1" sz="1700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</a:t>
            </a:r>
            <a:endParaRPr b="1"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여러가지 가설을 세워보고 분석을 통해 검증을 하는 과정 속에서 인사이트를 뽑아내고자 함</a:t>
            </a:r>
            <a:endParaRPr b="1"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-</a:t>
            </a:r>
            <a:endParaRPr sz="17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2" name="Google Shape;142;ge20edd6914_0_176"/>
          <p:cNvSpPr txBox="1"/>
          <p:nvPr/>
        </p:nvSpPr>
        <p:spPr>
          <a:xfrm>
            <a:off x="421375" y="3250875"/>
            <a:ext cx="53703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700">
                <a:solidFill>
                  <a:srgbClr val="222222"/>
                </a:solidFill>
                <a:highlight>
                  <a:srgbClr val="FFFFFF"/>
                </a:highlight>
                <a:latin typeface="Pacifico"/>
                <a:ea typeface="Pacifico"/>
                <a:cs typeface="Pacifico"/>
                <a:sym typeface="Pacifico"/>
              </a:rPr>
              <a:t>“It ain’t over till it’s over”</a:t>
            </a:r>
            <a:endParaRPr b="1" i="1" sz="49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43" name="Google Shape;143;ge20edd6914_0_176"/>
          <p:cNvSpPr txBox="1"/>
          <p:nvPr/>
        </p:nvSpPr>
        <p:spPr>
          <a:xfrm>
            <a:off x="3620800" y="4510650"/>
            <a:ext cx="2381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- </a:t>
            </a:r>
            <a:r>
              <a:rPr lang="en-US" sz="2100">
                <a:solidFill>
                  <a:srgbClr val="222222"/>
                </a:solidFill>
                <a:highlight>
                  <a:srgbClr val="FFFFFF"/>
                </a:highlight>
                <a:latin typeface="Pacifico"/>
                <a:ea typeface="Pacifico"/>
                <a:cs typeface="Pacifico"/>
                <a:sym typeface="Pacifico"/>
              </a:rPr>
              <a:t>Yogi Berra</a:t>
            </a:r>
            <a:endParaRPr sz="2300"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144" name="Google Shape;144;ge20edd6914_0_176"/>
          <p:cNvPicPr preferRelativeResize="0"/>
          <p:nvPr/>
        </p:nvPicPr>
        <p:blipFill>
          <a:blip r:embed="rId5">
            <a:alphaModFix amt="15000"/>
          </a:blip>
          <a:stretch>
            <a:fillRect/>
          </a:stretch>
        </p:blipFill>
        <p:spPr>
          <a:xfrm>
            <a:off x="8420975" y="1532100"/>
            <a:ext cx="3463250" cy="475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e20edd6914_0_176"/>
          <p:cNvPicPr preferRelativeResize="0"/>
          <p:nvPr/>
        </p:nvPicPr>
        <p:blipFill>
          <a:blip r:embed="rId6">
            <a:alphaModFix amt="14000"/>
          </a:blip>
          <a:stretch>
            <a:fillRect/>
          </a:stretch>
        </p:blipFill>
        <p:spPr>
          <a:xfrm>
            <a:off x="1510575" y="1532100"/>
            <a:ext cx="3463250" cy="475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"/>
          <p:cNvSpPr txBox="1"/>
          <p:nvPr/>
        </p:nvSpPr>
        <p:spPr>
          <a:xfrm>
            <a:off x="1054646" y="477466"/>
            <a:ext cx="316835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140D3B"/>
                </a:solidFill>
                <a:latin typeface="Calibri"/>
                <a:ea typeface="Calibri"/>
                <a:cs typeface="Calibri"/>
                <a:sym typeface="Calibri"/>
              </a:rPr>
              <a:t>CONTENTS</a:t>
            </a:r>
            <a:endParaRPr b="1" sz="4400">
              <a:solidFill>
                <a:srgbClr val="140D3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"/>
          <p:cNvSpPr txBox="1"/>
          <p:nvPr/>
        </p:nvSpPr>
        <p:spPr>
          <a:xfrm>
            <a:off x="7319350" y="1845625"/>
            <a:ext cx="39180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01  신생팀이라서?         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02  감독이 못해서?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03  타자가 못해서?</a:t>
            </a:r>
            <a:endParaRPr/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04  특히나 약한 팀이 있나?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05  결론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06  한계점</a:t>
            </a:r>
            <a:endParaRPr b="1"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"/>
          <p:cNvSpPr txBox="1"/>
          <p:nvPr/>
        </p:nvSpPr>
        <p:spPr>
          <a:xfrm>
            <a:off x="7247326" y="2426900"/>
            <a:ext cx="585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2011년도에 창단된 nc다이노스와 비교해보기</a:t>
            </a:r>
            <a:endParaRPr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57" name="Google Shape;15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250" y="5471250"/>
            <a:ext cx="3024300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"/>
          <p:cNvSpPr txBox="1"/>
          <p:nvPr/>
        </p:nvSpPr>
        <p:spPr>
          <a:xfrm>
            <a:off x="7196175" y="1601725"/>
            <a:ext cx="45498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FFFFFF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신생팀이라서?</a:t>
            </a:r>
            <a:r>
              <a:rPr lang="en-US" sz="370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3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ge20edd6914_0_6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7575" y="36413"/>
            <a:ext cx="2381250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e20edd6914_0_668"/>
          <p:cNvSpPr txBox="1"/>
          <p:nvPr>
            <p:ph type="title"/>
          </p:nvPr>
        </p:nvSpPr>
        <p:spPr>
          <a:xfrm>
            <a:off x="609520" y="189434"/>
            <a:ext cx="10971300" cy="79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9775" lIns="99550" spcFirstLastPara="1" rIns="99550" wrap="square" tIns="497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/>
              <a:t>KT_WIZ </a:t>
            </a:r>
            <a:r>
              <a:rPr lang="en-US">
                <a:solidFill>
                  <a:srgbClr val="E06666"/>
                </a:solidFill>
              </a:rPr>
              <a:t>&amp; </a:t>
            </a:r>
            <a:r>
              <a:rPr lang="en-US">
                <a:solidFill>
                  <a:srgbClr val="C9DAF8"/>
                </a:solidFill>
              </a:rPr>
              <a:t>NC_DINOS</a:t>
            </a:r>
            <a:endParaRPr>
              <a:solidFill>
                <a:srgbClr val="C9DAF8"/>
              </a:solidFill>
            </a:endParaRPr>
          </a:p>
        </p:txBody>
      </p:sp>
      <p:sp>
        <p:nvSpPr>
          <p:cNvPr id="165" name="Google Shape;165;ge20edd6914_0_668"/>
          <p:cNvSpPr/>
          <p:nvPr/>
        </p:nvSpPr>
        <p:spPr>
          <a:xfrm>
            <a:off x="976625" y="2096525"/>
            <a:ext cx="10184700" cy="2115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6" name="Google Shape;166;ge20edd6914_0_668"/>
          <p:cNvCxnSpPr/>
          <p:nvPr/>
        </p:nvCxnSpPr>
        <p:spPr>
          <a:xfrm>
            <a:off x="1149750" y="1511425"/>
            <a:ext cx="0" cy="488400"/>
          </a:xfrm>
          <a:prstGeom prst="straightConnector1">
            <a:avLst/>
          </a:prstGeom>
          <a:noFill/>
          <a:ln cap="flat" cmpd="sng" w="1143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ge20edd6914_0_668"/>
          <p:cNvSpPr txBox="1"/>
          <p:nvPr/>
        </p:nvSpPr>
        <p:spPr>
          <a:xfrm>
            <a:off x="1213075" y="1517125"/>
            <a:ext cx="47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KT_WIZ</a:t>
            </a:r>
            <a:r>
              <a:rPr b="1" lang="en-US" sz="2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&amp;</a:t>
            </a:r>
            <a:r>
              <a:rPr b="1" lang="en-US" sz="22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200">
                <a:solidFill>
                  <a:srgbClr val="C9DAF8"/>
                </a:solidFill>
                <a:latin typeface="Calibri"/>
                <a:ea typeface="Calibri"/>
                <a:cs typeface="Calibri"/>
                <a:sym typeface="Calibri"/>
              </a:rPr>
              <a:t>NC_DINOS </a:t>
            </a: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비교</a:t>
            </a:r>
            <a:endParaRPr sz="1000">
              <a:solidFill>
                <a:schemeClr val="dk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cxnSp>
        <p:nvCxnSpPr>
          <p:cNvPr id="168" name="Google Shape;168;ge20edd6914_0_668"/>
          <p:cNvCxnSpPr/>
          <p:nvPr/>
        </p:nvCxnSpPr>
        <p:spPr>
          <a:xfrm>
            <a:off x="1149750" y="4330825"/>
            <a:ext cx="0" cy="488400"/>
          </a:xfrm>
          <a:prstGeom prst="straightConnector1">
            <a:avLst/>
          </a:prstGeom>
          <a:noFill/>
          <a:ln cap="flat" cmpd="sng" w="1143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ge20edd6914_0_668"/>
          <p:cNvSpPr txBox="1"/>
          <p:nvPr/>
        </p:nvSpPr>
        <p:spPr>
          <a:xfrm>
            <a:off x="1213075" y="4336525"/>
            <a:ext cx="3185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NanumGothic ExtraBold"/>
                <a:ea typeface="NanumGothic ExtraBold"/>
                <a:cs typeface="NanumGothic ExtraBold"/>
                <a:sym typeface="NanumGothic ExtraBold"/>
              </a:rPr>
              <a:t>KEY POINT</a:t>
            </a:r>
            <a:endParaRPr sz="19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70" name="Google Shape;170;ge20edd6914_0_668"/>
          <p:cNvSpPr txBox="1"/>
          <p:nvPr/>
        </p:nvSpPr>
        <p:spPr>
          <a:xfrm>
            <a:off x="1162650" y="5022600"/>
            <a:ext cx="101034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Malgun Gothic"/>
              <a:buChar char="●"/>
            </a:pPr>
            <a:r>
              <a:rPr lang="en-US" sz="2100">
                <a:latin typeface="Malgun Gothic"/>
                <a:ea typeface="Malgun Gothic"/>
                <a:cs typeface="Malgun Gothic"/>
                <a:sym typeface="Malgun Gothic"/>
              </a:rPr>
              <a:t>KT위즈와 NC다이노스는 1군 승격 후 어떤 행보를 보였을까?</a:t>
            </a:r>
            <a:endParaRPr sz="2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1" name="Google Shape;171;ge20edd6914_0_6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1650" y="2109750"/>
            <a:ext cx="1630516" cy="11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e20edd6914_0_668"/>
          <p:cNvSpPr txBox="1"/>
          <p:nvPr/>
        </p:nvSpPr>
        <p:spPr>
          <a:xfrm>
            <a:off x="1521800" y="3226950"/>
            <a:ext cx="3336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kt_wiz 	2015-03 ~ 2019-07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nc_dinos  2013-03 ~ 2017-07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ge20edd6914_0_6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8663" y="2287500"/>
            <a:ext cx="1313025" cy="7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e20edd6914_0_668"/>
          <p:cNvSpPr txBox="1"/>
          <p:nvPr/>
        </p:nvSpPr>
        <p:spPr>
          <a:xfrm>
            <a:off x="4417400" y="3226950"/>
            <a:ext cx="333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승률 분석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5" name="Google Shape;175;ge20edd6914_0_668"/>
          <p:cNvSpPr txBox="1"/>
          <p:nvPr/>
        </p:nvSpPr>
        <p:spPr>
          <a:xfrm>
            <a:off x="7770200" y="3226950"/>
            <a:ext cx="333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Nanum Gothic"/>
                <a:ea typeface="Nanum Gothic"/>
                <a:cs typeface="Nanum Gothic"/>
                <a:sym typeface="Nanum Gothic"/>
              </a:rPr>
              <a:t>시각화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76" name="Google Shape;176;ge20edd6914_0_6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82938" y="2189588"/>
            <a:ext cx="1630525" cy="99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2010-02-01T08:03:16Z</dcterms:created>
  <dc:creator>Slide Members by HS.SEO</dc:creator>
</cp:coreProperties>
</file>